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63"/>
  </p:notesMasterIdLst>
  <p:sldIdLst>
    <p:sldId id="256" r:id="rId5"/>
    <p:sldId id="301" r:id="rId6"/>
    <p:sldId id="303" r:id="rId7"/>
    <p:sldId id="350" r:id="rId8"/>
    <p:sldId id="297" r:id="rId9"/>
    <p:sldId id="298" r:id="rId10"/>
    <p:sldId id="308" r:id="rId11"/>
    <p:sldId id="309" r:id="rId12"/>
    <p:sldId id="310" r:id="rId13"/>
    <p:sldId id="311" r:id="rId14"/>
    <p:sldId id="351" r:id="rId15"/>
    <p:sldId id="299" r:id="rId16"/>
    <p:sldId id="312" r:id="rId17"/>
    <p:sldId id="300" r:id="rId18"/>
    <p:sldId id="275" r:id="rId19"/>
    <p:sldId id="302" r:id="rId20"/>
    <p:sldId id="295" r:id="rId21"/>
    <p:sldId id="348" r:id="rId22"/>
    <p:sldId id="313" r:id="rId23"/>
    <p:sldId id="314" r:id="rId24"/>
    <p:sldId id="315" r:id="rId25"/>
    <p:sldId id="316" r:id="rId26"/>
    <p:sldId id="317" r:id="rId27"/>
    <p:sldId id="318" r:id="rId28"/>
    <p:sldId id="319" r:id="rId29"/>
    <p:sldId id="320" r:id="rId30"/>
    <p:sldId id="321" r:id="rId31"/>
    <p:sldId id="322" r:id="rId32"/>
    <p:sldId id="323" r:id="rId33"/>
    <p:sldId id="324" r:id="rId34"/>
    <p:sldId id="325" r:id="rId35"/>
    <p:sldId id="326" r:id="rId36"/>
    <p:sldId id="327" r:id="rId37"/>
    <p:sldId id="328" r:id="rId38"/>
    <p:sldId id="329" r:id="rId39"/>
    <p:sldId id="330" r:id="rId40"/>
    <p:sldId id="331" r:id="rId41"/>
    <p:sldId id="332" r:id="rId42"/>
    <p:sldId id="333" r:id="rId43"/>
    <p:sldId id="334" r:id="rId44"/>
    <p:sldId id="335" r:id="rId45"/>
    <p:sldId id="336" r:id="rId46"/>
    <p:sldId id="337" r:id="rId47"/>
    <p:sldId id="338" r:id="rId48"/>
    <p:sldId id="339" r:id="rId49"/>
    <p:sldId id="340" r:id="rId50"/>
    <p:sldId id="341" r:id="rId51"/>
    <p:sldId id="342" r:id="rId52"/>
    <p:sldId id="343" r:id="rId53"/>
    <p:sldId id="344" r:id="rId54"/>
    <p:sldId id="345" r:id="rId55"/>
    <p:sldId id="346" r:id="rId56"/>
    <p:sldId id="347" r:id="rId57"/>
    <p:sldId id="349" r:id="rId58"/>
    <p:sldId id="304" r:id="rId59"/>
    <p:sldId id="305" r:id="rId60"/>
    <p:sldId id="306" r:id="rId61"/>
    <p:sldId id="307" r:id="rId6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sa Mills" initials="LM" lastIdx="9" clrIdx="0">
    <p:extLst>
      <p:ext uri="{19B8F6BF-5375-455C-9EA6-DF929625EA0E}">
        <p15:presenceInfo xmlns:p15="http://schemas.microsoft.com/office/powerpoint/2012/main" userId="88f387bfddb94d5e" providerId="Windows Live"/>
      </p:ext>
    </p:extLst>
  </p:cmAuthor>
  <p:cmAuthor id="2" name="James LaPorte" initials="JL" lastIdx="3" clrIdx="1">
    <p:extLst>
      <p:ext uri="{19B8F6BF-5375-455C-9EA6-DF929625EA0E}">
        <p15:presenceInfo xmlns:p15="http://schemas.microsoft.com/office/powerpoint/2012/main" userId="S-1-5-21-704022253-2408987389-1496756184-929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6134" autoAdjust="0"/>
  </p:normalViewPr>
  <p:slideViewPr>
    <p:cSldViewPr snapToGrid="0">
      <p:cViewPr varScale="1">
        <p:scale>
          <a:sx n="109" d="100"/>
          <a:sy n="109" d="100"/>
        </p:scale>
        <p:origin x="61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E0A032-3D28-46A7-9CC1-9171CAFCB48E}" type="datetimeFigureOut">
              <a:rPr lang="en-US" smtClean="0"/>
              <a:t>2/12/2021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48F591-236A-40B8-9E0B-9A85506DEF5A}" type="slidenum">
              <a:rPr lang="en-US" smtClean="0"/>
              <a:t>‹#›</a:t>
            </a:fld>
            <a:endParaRPr lang="en-US"/>
          </a:p>
        </p:txBody>
      </p:sp>
    </p:spTree>
    <p:extLst>
      <p:ext uri="{BB962C8B-B14F-4D97-AF65-F5344CB8AC3E}">
        <p14:creationId xmlns:p14="http://schemas.microsoft.com/office/powerpoint/2010/main" val="4110402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adaanniversary.org/findings_purpose" TargetMode="External"/><Relationship Id="rId2" Type="http://schemas.openxmlformats.org/officeDocument/2006/relationships/slide" Target="../slides/slide55.xml"/><Relationship Id="rId1" Type="http://schemas.openxmlformats.org/officeDocument/2006/relationships/notesMaster" Target="../notesMasters/notesMaster1.xml"/><Relationship Id="rId6" Type="http://schemas.openxmlformats.org/officeDocument/2006/relationships/hyperlink" Target="http://www.steps-forward.org/modules-social-role-valorization.html" TargetMode="External"/><Relationship Id="rId5" Type="http://schemas.openxmlformats.org/officeDocument/2006/relationships/hyperlink" Target="https://www.youtube.com/watch?time_continue=2&amp;v=y77y7XW8GtE&amp;feature=emb_logo" TargetMode="External"/><Relationship Id="rId4" Type="http://schemas.openxmlformats.org/officeDocument/2006/relationships/hyperlink" Target="http://ngsd.org/news/self-determination-tools-direct-support-staff"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on Group 3 </a:t>
            </a:r>
            <a:r>
              <a:rPr lang="en-US"/>
              <a:t>for Outreach</a:t>
            </a:r>
          </a:p>
          <a:p>
            <a:r>
              <a:rPr lang="en-US" dirty="0"/>
              <a:t>Group 4 - Residential</a:t>
            </a:r>
          </a:p>
        </p:txBody>
      </p:sp>
      <p:sp>
        <p:nvSpPr>
          <p:cNvPr id="4" name="Slide Number Placeholder 3"/>
          <p:cNvSpPr>
            <a:spLocks noGrp="1"/>
          </p:cNvSpPr>
          <p:nvPr>
            <p:ph type="sldNum" sz="quarter" idx="10"/>
          </p:nvPr>
        </p:nvSpPr>
        <p:spPr/>
        <p:txBody>
          <a:bodyPr/>
          <a:lstStyle/>
          <a:p>
            <a:fld id="{1B48F591-236A-40B8-9E0B-9A85506DEF5A}" type="slidenum">
              <a:rPr lang="en-US" smtClean="0"/>
              <a:t>6</a:t>
            </a:fld>
            <a:endParaRPr lang="en-US"/>
          </a:p>
        </p:txBody>
      </p:sp>
    </p:spTree>
    <p:extLst>
      <p:ext uri="{BB962C8B-B14F-4D97-AF65-F5344CB8AC3E}">
        <p14:creationId xmlns:p14="http://schemas.microsoft.com/office/powerpoint/2010/main" val="31608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Approximately 57% of WL reside in the CWP pilot counties.</a:t>
            </a:r>
          </a:p>
          <a:p>
            <a:r>
              <a:rPr lang="en-US" dirty="0"/>
              <a:t>Reserve capacity adjusted from what is in posted applications (proposed change to CMS to better meet needs) </a:t>
            </a:r>
          </a:p>
        </p:txBody>
      </p:sp>
      <p:sp>
        <p:nvSpPr>
          <p:cNvPr id="4" name="Slide Number Placeholder 3"/>
          <p:cNvSpPr>
            <a:spLocks noGrp="1"/>
          </p:cNvSpPr>
          <p:nvPr>
            <p:ph type="sldNum" sz="quarter" idx="5"/>
          </p:nvPr>
        </p:nvSpPr>
        <p:spPr/>
        <p:txBody>
          <a:bodyPr/>
          <a:lstStyle/>
          <a:p>
            <a:fld id="{1B48F591-236A-40B8-9E0B-9A85506DEF5A}" type="slidenum">
              <a:rPr lang="en-US" smtClean="0"/>
              <a:t>14</a:t>
            </a:fld>
            <a:endParaRPr lang="en-US"/>
          </a:p>
        </p:txBody>
      </p:sp>
    </p:spTree>
    <p:extLst>
      <p:ext uri="{BB962C8B-B14F-4D97-AF65-F5344CB8AC3E}">
        <p14:creationId xmlns:p14="http://schemas.microsoft.com/office/powerpoint/2010/main" val="56898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each: goal to preserve family/independent living situation</a:t>
            </a:r>
          </a:p>
        </p:txBody>
      </p:sp>
      <p:sp>
        <p:nvSpPr>
          <p:cNvPr id="4" name="Slide Number Placeholder 3"/>
          <p:cNvSpPr>
            <a:spLocks noGrp="1"/>
          </p:cNvSpPr>
          <p:nvPr>
            <p:ph type="sldNum" sz="quarter" idx="10"/>
          </p:nvPr>
        </p:nvSpPr>
        <p:spPr/>
        <p:txBody>
          <a:bodyPr/>
          <a:lstStyle/>
          <a:p>
            <a:fld id="{1B48F591-236A-40B8-9E0B-9A85506DEF5A}" type="slidenum">
              <a:rPr lang="en-US" smtClean="0"/>
              <a:t>16</a:t>
            </a:fld>
            <a:endParaRPr lang="en-US"/>
          </a:p>
        </p:txBody>
      </p:sp>
    </p:spTree>
    <p:extLst>
      <p:ext uri="{BB962C8B-B14F-4D97-AF65-F5344CB8AC3E}">
        <p14:creationId xmlns:p14="http://schemas.microsoft.com/office/powerpoint/2010/main" val="61464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8F591-236A-40B8-9E0B-9A85506DEF5A}" type="slidenum">
              <a:rPr lang="en-US" smtClean="0"/>
              <a:t>18</a:t>
            </a:fld>
            <a:endParaRPr lang="en-US"/>
          </a:p>
        </p:txBody>
      </p:sp>
    </p:spTree>
    <p:extLst>
      <p:ext uri="{BB962C8B-B14F-4D97-AF65-F5344CB8AC3E}">
        <p14:creationId xmlns:p14="http://schemas.microsoft.com/office/powerpoint/2010/main" val="3912302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8F591-236A-40B8-9E0B-9A85506DEF5A}" type="slidenum">
              <a:rPr lang="en-US" smtClean="0"/>
              <a:t>54</a:t>
            </a:fld>
            <a:endParaRPr lang="en-US"/>
          </a:p>
        </p:txBody>
      </p:sp>
    </p:spTree>
    <p:extLst>
      <p:ext uri="{BB962C8B-B14F-4D97-AF65-F5344CB8AC3E}">
        <p14:creationId xmlns:p14="http://schemas.microsoft.com/office/powerpoint/2010/main" val="2406860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RFP (due 9/14 with Selection Anticipated no later than Oct 20</a:t>
            </a:r>
            <a:r>
              <a:rPr lang="en-US" baseline="30000" dirty="0"/>
              <a:t>th</a:t>
            </a:r>
            <a:r>
              <a:rPr lang="en-US" dirty="0"/>
              <a:t>):</a:t>
            </a:r>
          </a:p>
          <a:p>
            <a:pPr marL="342900" marR="0" lvl="0" indent="-342900">
              <a:lnSpc>
                <a:spcPct val="105000"/>
              </a:lnSpc>
              <a:spcBef>
                <a:spcPts val="0"/>
              </a:spcBef>
              <a:spcAft>
                <a:spcPts val="80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Must complete training, with content preapproved by ADMH/DDD, addressing the following topics in the following logical order: </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Overview of intellectual disabilities</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Brief history of treatment of people with intellectual/developmental disabilities covering evolution from institutions to community living and greater expectations that people with intellectual/developmental disabilities are treated with respect and afforded the same rights and opportunities as people without disabilities;</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Overview of Americans with Disabilities Act findings, purpose, history  [</a:t>
            </a:r>
            <a:r>
              <a:rPr lang="en-US" sz="1100" u="sng" dirty="0">
                <a:solidFill>
                  <a:srgbClr val="0000FF"/>
                </a:solidFill>
                <a:effectLst/>
                <a:latin typeface="Calibri" panose="020F0502020204030204" pitchFamily="34" charset="0"/>
                <a:ea typeface="Times New Roman" panose="02020603050405020304" pitchFamily="18" charset="0"/>
                <a:hlinkClick r:id="rId3"/>
              </a:rPr>
              <a:t>https://www.adaanniversary.org/findings_purpose</a:t>
            </a:r>
            <a:r>
              <a:rPr lang="en-US" sz="1100" dirty="0">
                <a:effectLst/>
                <a:latin typeface="Calibri" panose="020F0502020204030204" pitchFamily="34" charset="0"/>
                <a:ea typeface="Times New Roman" panose="02020603050405020304" pitchFamily="18" charset="0"/>
              </a:rPr>
              <a:t>] and importance of respecting the rights of people served;</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Philosophy of Self-Determination and supporting Self-Determination as a direct support professional [</a:t>
            </a:r>
            <a:r>
              <a:rPr lang="en-US" sz="1100" u="sng" dirty="0">
                <a:solidFill>
                  <a:srgbClr val="0000FF"/>
                </a:solidFill>
                <a:effectLst/>
                <a:latin typeface="Calibri" panose="020F0502020204030204" pitchFamily="34" charset="0"/>
                <a:ea typeface="Times New Roman" panose="02020603050405020304" pitchFamily="18" charset="0"/>
                <a:hlinkClick r:id="rId4"/>
              </a:rPr>
              <a:t>http://ngsd.org/news/self-determination-tools-direct-support-staff</a:t>
            </a:r>
            <a:r>
              <a:rPr lang="en-US" sz="1100" dirty="0">
                <a:effectLst/>
                <a:latin typeface="Calibri" panose="020F0502020204030204" pitchFamily="34" charset="0"/>
                <a:ea typeface="Times New Roman" panose="02020603050405020304" pitchFamily="18" charset="0"/>
              </a:rPr>
              <a:t>] Need to check if still available resource and if not, find another one – also preview and make sure appropriate</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Person-centered supports – understanding the difference between person-centered supports and system-centered supports [</a:t>
            </a:r>
            <a:r>
              <a:rPr lang="en-US" sz="1100" u="sng" dirty="0">
                <a:solidFill>
                  <a:srgbClr val="0000FF"/>
                </a:solidFill>
                <a:effectLst/>
                <a:latin typeface="Calibri" panose="020F0502020204030204" pitchFamily="34" charset="0"/>
                <a:ea typeface="Times New Roman" panose="02020603050405020304" pitchFamily="18" charset="0"/>
                <a:hlinkClick r:id="rId5"/>
              </a:rPr>
              <a:t>https://www.youtube.com/watch?time_continue=2&amp;v=y77y7XW8GtE&amp;feature=emb_logo</a:t>
            </a:r>
            <a:r>
              <a:rPr lang="en-US" sz="1100" dirty="0">
                <a:effectLst/>
                <a:latin typeface="Calibri" panose="020F0502020204030204" pitchFamily="34"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Keys to providing effective and respectful direct support services including understanding Social Role Valorization [</a:t>
            </a:r>
            <a:r>
              <a:rPr lang="en-US" sz="1100" u="sng" dirty="0">
                <a:solidFill>
                  <a:srgbClr val="0000FF"/>
                </a:solidFill>
                <a:effectLst/>
                <a:latin typeface="Calibri" panose="020F0502020204030204" pitchFamily="34" charset="0"/>
                <a:ea typeface="Times New Roman" panose="02020603050405020304" pitchFamily="18" charset="0"/>
                <a:hlinkClick r:id="rId6"/>
              </a:rPr>
              <a:t>http://www.steps-forward.org/modules-social-role-valorization.html</a:t>
            </a:r>
            <a:r>
              <a:rPr lang="en-US" sz="1100" dirty="0">
                <a:effectLst/>
                <a:latin typeface="Calibri" panose="020F0502020204030204" pitchFamily="34"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Teaching to maximize independence:  basics of task analysis and best practices for assisting individuals with intellectual disabilities to learn/master new skills</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Positive behavior supports and managing threatening confrontations (aggressive behavior) at home, at workplaces and in the community</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Understanding, recognizing and preventing abuse, neglect, mistreatment, and exploitation; </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Reportable Event (critical incident) identification and reporting; </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First aid; </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CPR;</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Infection control; </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Medication side effects; recognizing signs and symptoms of illness; </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Emergency preparedness</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Training on the specific service(s) the DSP will be providing including the service definition, expected outcomes, reasons the service is authorized</a:t>
            </a:r>
            <a:endParaRPr lang="en-US" sz="1000" dirty="0">
              <a:effectLst/>
              <a:latin typeface="Times New Roman" panose="02020603050405020304" pitchFamily="18" charset="0"/>
              <a:ea typeface="Times New Roman" panose="02020603050405020304" pitchFamily="18" charset="0"/>
            </a:endParaRPr>
          </a:p>
          <a:p>
            <a:pPr marL="742950" marR="0" lvl="1" indent="-285750">
              <a:lnSpc>
                <a:spcPct val="105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Times New Roman" panose="02020603050405020304" pitchFamily="18" charset="0"/>
              </a:rPr>
              <a:t>Training specific to the individual(s) being served, including training on their person-centered plan and service implementation plan(s)</a:t>
            </a:r>
            <a:endParaRPr lang="en-US" sz="10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1B48F591-236A-40B8-9E0B-9A85506DEF5A}" type="slidenum">
              <a:rPr lang="en-US" smtClean="0"/>
              <a:t>55</a:t>
            </a:fld>
            <a:endParaRPr lang="en-US"/>
          </a:p>
        </p:txBody>
      </p:sp>
    </p:spTree>
    <p:extLst>
      <p:ext uri="{BB962C8B-B14F-4D97-AF65-F5344CB8AC3E}">
        <p14:creationId xmlns:p14="http://schemas.microsoft.com/office/powerpoint/2010/main" val="4198986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48F591-236A-40B8-9E0B-9A85506DEF5A}" type="slidenum">
              <a:rPr lang="en-US" smtClean="0"/>
              <a:t>56</a:t>
            </a:fld>
            <a:endParaRPr lang="en-US"/>
          </a:p>
        </p:txBody>
      </p:sp>
    </p:spTree>
    <p:extLst>
      <p:ext uri="{BB962C8B-B14F-4D97-AF65-F5344CB8AC3E}">
        <p14:creationId xmlns:p14="http://schemas.microsoft.com/office/powerpoint/2010/main" val="2189869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48F591-236A-40B8-9E0B-9A85506DEF5A}" type="slidenum">
              <a:rPr lang="en-US" smtClean="0"/>
              <a:t>57</a:t>
            </a:fld>
            <a:endParaRPr lang="en-US"/>
          </a:p>
        </p:txBody>
      </p:sp>
    </p:spTree>
    <p:extLst>
      <p:ext uri="{BB962C8B-B14F-4D97-AF65-F5344CB8AC3E}">
        <p14:creationId xmlns:p14="http://schemas.microsoft.com/office/powerpoint/2010/main" val="2368374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48F591-236A-40B8-9E0B-9A85506DEF5A}" type="slidenum">
              <a:rPr lang="en-US" smtClean="0"/>
              <a:t>58</a:t>
            </a:fld>
            <a:endParaRPr lang="en-US"/>
          </a:p>
        </p:txBody>
      </p:sp>
    </p:spTree>
    <p:extLst>
      <p:ext uri="{BB962C8B-B14F-4D97-AF65-F5344CB8AC3E}">
        <p14:creationId xmlns:p14="http://schemas.microsoft.com/office/powerpoint/2010/main" val="1781378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78B903B-E10F-4F8E-B270-132F116B7AFB}"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858154-0C23-4CD5-8525-7DFFB0DEE960}"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0749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8B903B-E10F-4F8E-B270-132F116B7AFB}"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858154-0C23-4CD5-8525-7DFFB0DEE960}" type="slidenum">
              <a:rPr lang="en-US" smtClean="0"/>
              <a:t>‹#›</a:t>
            </a:fld>
            <a:endParaRPr lang="en-US"/>
          </a:p>
        </p:txBody>
      </p:sp>
    </p:spTree>
    <p:extLst>
      <p:ext uri="{BB962C8B-B14F-4D97-AF65-F5344CB8AC3E}">
        <p14:creationId xmlns:p14="http://schemas.microsoft.com/office/powerpoint/2010/main" val="2442335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8B903B-E10F-4F8E-B270-132F116B7AFB}"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858154-0C23-4CD5-8525-7DFFB0DEE960}" type="slidenum">
              <a:rPr lang="en-US" smtClean="0"/>
              <a:t>‹#›</a:t>
            </a:fld>
            <a:endParaRPr lang="en-US"/>
          </a:p>
        </p:txBody>
      </p:sp>
    </p:spTree>
    <p:extLst>
      <p:ext uri="{BB962C8B-B14F-4D97-AF65-F5344CB8AC3E}">
        <p14:creationId xmlns:p14="http://schemas.microsoft.com/office/powerpoint/2010/main" val="3711891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8B903B-E10F-4F8E-B270-132F116B7AFB}"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858154-0C23-4CD5-8525-7DFFB0DEE960}" type="slidenum">
              <a:rPr lang="en-US" smtClean="0"/>
              <a:t>‹#›</a:t>
            </a:fld>
            <a:endParaRPr lang="en-US"/>
          </a:p>
        </p:txBody>
      </p:sp>
    </p:spTree>
    <p:extLst>
      <p:ext uri="{BB962C8B-B14F-4D97-AF65-F5344CB8AC3E}">
        <p14:creationId xmlns:p14="http://schemas.microsoft.com/office/powerpoint/2010/main" val="2530582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78B903B-E10F-4F8E-B270-132F116B7AFB}" type="datetimeFigureOut">
              <a:rPr lang="en-US" smtClean="0"/>
              <a:t>2/12/2021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858154-0C23-4CD5-8525-7DFFB0DEE960}"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8807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78B903B-E10F-4F8E-B270-132F116B7AFB}" type="datetimeFigureOut">
              <a:rPr lang="en-US" smtClean="0"/>
              <a:t>2/12/2021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858154-0C23-4CD5-8525-7DFFB0DEE960}" type="slidenum">
              <a:rPr lang="en-US" smtClean="0"/>
              <a:t>‹#›</a:t>
            </a:fld>
            <a:endParaRPr lang="en-US"/>
          </a:p>
        </p:txBody>
      </p:sp>
    </p:spTree>
    <p:extLst>
      <p:ext uri="{BB962C8B-B14F-4D97-AF65-F5344CB8AC3E}">
        <p14:creationId xmlns:p14="http://schemas.microsoft.com/office/powerpoint/2010/main" val="2777506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78B903B-E10F-4F8E-B270-132F116B7AFB}" type="datetimeFigureOut">
              <a:rPr lang="en-US" smtClean="0"/>
              <a:t>2/12/2021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858154-0C23-4CD5-8525-7DFFB0DEE960}" type="slidenum">
              <a:rPr lang="en-US" smtClean="0"/>
              <a:t>‹#›</a:t>
            </a:fld>
            <a:endParaRPr lang="en-US"/>
          </a:p>
        </p:txBody>
      </p:sp>
    </p:spTree>
    <p:extLst>
      <p:ext uri="{BB962C8B-B14F-4D97-AF65-F5344CB8AC3E}">
        <p14:creationId xmlns:p14="http://schemas.microsoft.com/office/powerpoint/2010/main" val="4080392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78B903B-E10F-4F8E-B270-132F116B7AFB}" type="datetimeFigureOut">
              <a:rPr lang="en-US" smtClean="0"/>
              <a:t>2/12/2021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858154-0C23-4CD5-8525-7DFFB0DEE960}" type="slidenum">
              <a:rPr lang="en-US" smtClean="0"/>
              <a:t>‹#›</a:t>
            </a:fld>
            <a:endParaRPr lang="en-US"/>
          </a:p>
        </p:txBody>
      </p:sp>
    </p:spTree>
    <p:extLst>
      <p:ext uri="{BB962C8B-B14F-4D97-AF65-F5344CB8AC3E}">
        <p14:creationId xmlns:p14="http://schemas.microsoft.com/office/powerpoint/2010/main" val="1998271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78B903B-E10F-4F8E-B270-132F116B7AFB}" type="datetimeFigureOut">
              <a:rPr lang="en-US" smtClean="0"/>
              <a:t>2/12/2021</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53858154-0C23-4CD5-8525-7DFFB0DEE960}" type="slidenum">
              <a:rPr lang="en-US" smtClean="0"/>
              <a:t>‹#›</a:t>
            </a:fld>
            <a:endParaRPr lang="en-US"/>
          </a:p>
        </p:txBody>
      </p:sp>
    </p:spTree>
    <p:extLst>
      <p:ext uri="{BB962C8B-B14F-4D97-AF65-F5344CB8AC3E}">
        <p14:creationId xmlns:p14="http://schemas.microsoft.com/office/powerpoint/2010/main" val="2625549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78B903B-E10F-4F8E-B270-132F116B7AFB}" type="datetimeFigureOut">
              <a:rPr lang="en-US" smtClean="0"/>
              <a:t>2/12/2021</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3858154-0C23-4CD5-8525-7DFFB0DEE960}" type="slidenum">
              <a:rPr lang="en-US" smtClean="0"/>
              <a:t>‹#›</a:t>
            </a:fld>
            <a:endParaRPr lang="en-US"/>
          </a:p>
        </p:txBody>
      </p:sp>
    </p:spTree>
    <p:extLst>
      <p:ext uri="{BB962C8B-B14F-4D97-AF65-F5344CB8AC3E}">
        <p14:creationId xmlns:p14="http://schemas.microsoft.com/office/powerpoint/2010/main" val="29489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78B903B-E10F-4F8E-B270-132F116B7AFB}" type="datetimeFigureOut">
              <a:rPr lang="en-US" smtClean="0"/>
              <a:t>2/12/2021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858154-0C23-4CD5-8525-7DFFB0DEE960}" type="slidenum">
              <a:rPr lang="en-US" smtClean="0"/>
              <a:t>‹#›</a:t>
            </a:fld>
            <a:endParaRPr lang="en-US"/>
          </a:p>
        </p:txBody>
      </p:sp>
    </p:spTree>
    <p:extLst>
      <p:ext uri="{BB962C8B-B14F-4D97-AF65-F5344CB8AC3E}">
        <p14:creationId xmlns:p14="http://schemas.microsoft.com/office/powerpoint/2010/main" val="3442546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78B903B-E10F-4F8E-B270-132F116B7AFB}" type="datetimeFigureOut">
              <a:rPr lang="en-US" smtClean="0"/>
              <a:t>2/12/2021</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3858154-0C23-4CD5-8525-7DFFB0DEE960}"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45701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59548-64E1-48D8-9437-3B864D96CBAC}"/>
              </a:ext>
            </a:extLst>
          </p:cNvPr>
          <p:cNvSpPr>
            <a:spLocks noGrp="1"/>
          </p:cNvSpPr>
          <p:nvPr>
            <p:ph type="ctrTitle"/>
          </p:nvPr>
        </p:nvSpPr>
        <p:spPr/>
        <p:txBody>
          <a:bodyPr/>
          <a:lstStyle/>
          <a:p>
            <a:r>
              <a:rPr lang="en-US" dirty="0"/>
              <a:t>The Community Waiver Program (CWP) </a:t>
            </a:r>
          </a:p>
        </p:txBody>
      </p:sp>
      <p:sp>
        <p:nvSpPr>
          <p:cNvPr id="3" name="Subtitle 2">
            <a:extLst>
              <a:ext uri="{FF2B5EF4-FFF2-40B4-BE49-F238E27FC236}">
                <a16:creationId xmlns:a16="http://schemas.microsoft.com/office/drawing/2014/main" id="{B93AB230-EFFC-4271-84D8-10C23DF02877}"/>
              </a:ext>
            </a:extLst>
          </p:cNvPr>
          <p:cNvSpPr>
            <a:spLocks noGrp="1"/>
          </p:cNvSpPr>
          <p:nvPr>
            <p:ph type="subTitle" idx="1"/>
          </p:nvPr>
        </p:nvSpPr>
        <p:spPr/>
        <p:txBody>
          <a:bodyPr/>
          <a:lstStyle/>
          <a:p>
            <a:r>
              <a:rPr lang="en-US" dirty="0"/>
              <a:t>overview</a:t>
            </a:r>
          </a:p>
        </p:txBody>
      </p:sp>
    </p:spTree>
    <p:extLst>
      <p:ext uri="{BB962C8B-B14F-4D97-AF65-F5344CB8AC3E}">
        <p14:creationId xmlns:p14="http://schemas.microsoft.com/office/powerpoint/2010/main" val="17784461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mn-lt"/>
              </a:rPr>
              <a:t>Supports to Sustain Community Living</a:t>
            </a:r>
            <a:br>
              <a:rPr lang="en-US" sz="3600" dirty="0">
                <a:latin typeface="+mn-lt"/>
              </a:rPr>
            </a:br>
            <a:r>
              <a:rPr lang="en-US" sz="1200" dirty="0">
                <a:latin typeface="+mn-lt"/>
              </a:rPr>
              <a:t> Persons </a:t>
            </a:r>
            <a:r>
              <a:rPr lang="en-US" sz="1200" dirty="0"/>
              <a:t>(ages 3+) with ID who are unable to live with family or other natural supports or to live independently</a:t>
            </a:r>
            <a:endParaRPr lang="en-US" sz="1200" dirty="0">
              <a:latin typeface="+mn-lt"/>
            </a:endParaRPr>
          </a:p>
        </p:txBody>
      </p:sp>
      <p:sp>
        <p:nvSpPr>
          <p:cNvPr id="3" name="Content Placeholder 2"/>
          <p:cNvSpPr>
            <a:spLocks noGrp="1"/>
          </p:cNvSpPr>
          <p:nvPr>
            <p:ph idx="1"/>
          </p:nvPr>
        </p:nvSpPr>
        <p:spPr>
          <a:xfrm>
            <a:off x="1097280" y="1863488"/>
            <a:ext cx="10058400" cy="4324247"/>
          </a:xfrm>
        </p:spPr>
        <p:txBody>
          <a:bodyPr>
            <a:normAutofit fontScale="92500" lnSpcReduction="10000"/>
          </a:bodyPr>
          <a:lstStyle/>
          <a:p>
            <a:pPr lvl="1"/>
            <a:r>
              <a:rPr lang="en-US" dirty="0"/>
              <a:t>Support Coordination</a:t>
            </a:r>
          </a:p>
          <a:p>
            <a:pPr lvl="1"/>
            <a:r>
              <a:rPr lang="en-US" dirty="0"/>
              <a:t>Employment Services</a:t>
            </a:r>
          </a:p>
          <a:p>
            <a:pPr lvl="1"/>
            <a:r>
              <a:rPr lang="en-US" dirty="0"/>
              <a:t>Personal Assistance – Home; Personal Assistance - Community</a:t>
            </a:r>
          </a:p>
          <a:p>
            <a:pPr lvl="1"/>
            <a:r>
              <a:rPr lang="en-US" dirty="0"/>
              <a:t>Independent Living Skills Training</a:t>
            </a:r>
          </a:p>
          <a:p>
            <a:pPr lvl="1"/>
            <a:r>
              <a:rPr lang="en-US" dirty="0"/>
              <a:t>Community Integration Connections &amp; Skills Training</a:t>
            </a:r>
          </a:p>
          <a:p>
            <a:pPr lvl="1"/>
            <a:r>
              <a:rPr lang="en-US" dirty="0"/>
              <a:t>Community Transportation (Non-Medical) </a:t>
            </a:r>
          </a:p>
          <a:p>
            <a:pPr lvl="1"/>
            <a:r>
              <a:rPr lang="en-US" dirty="0"/>
              <a:t>Positive Behavior Supports</a:t>
            </a:r>
          </a:p>
          <a:p>
            <a:pPr lvl="1"/>
            <a:r>
              <a:rPr lang="en-US" dirty="0"/>
              <a:t>Peer Specialist Services</a:t>
            </a:r>
          </a:p>
          <a:p>
            <a:pPr lvl="1"/>
            <a:r>
              <a:rPr lang="en-US" dirty="0"/>
              <a:t>Financial Literacy &amp; Benefits Counseling Services</a:t>
            </a:r>
          </a:p>
          <a:p>
            <a:pPr lvl="1"/>
            <a:r>
              <a:rPr lang="en-US" dirty="0"/>
              <a:t>Assistive Technology &amp; Adaptive Aids</a:t>
            </a:r>
          </a:p>
          <a:p>
            <a:pPr lvl="1"/>
            <a:r>
              <a:rPr lang="en-US" dirty="0"/>
              <a:t>Remote Supports</a:t>
            </a:r>
          </a:p>
          <a:p>
            <a:pPr lvl="1"/>
            <a:r>
              <a:rPr lang="en-US" dirty="0"/>
              <a:t>Skilled Nursing</a:t>
            </a:r>
          </a:p>
          <a:p>
            <a:pPr lvl="1"/>
            <a:r>
              <a:rPr lang="en-US" dirty="0"/>
              <a:t>Therapies – Occupational, Physical, Speech &amp; Language</a:t>
            </a:r>
          </a:p>
          <a:p>
            <a:pPr lvl="1"/>
            <a:r>
              <a:rPr lang="en-US" dirty="0"/>
              <a:t>Adult Family Home</a:t>
            </a:r>
          </a:p>
          <a:p>
            <a:pPr lvl="1"/>
            <a:r>
              <a:rPr lang="en-US" dirty="0"/>
              <a:t>Community-Based Residential Services</a:t>
            </a:r>
          </a:p>
        </p:txBody>
      </p:sp>
    </p:spTree>
    <p:extLst>
      <p:ext uri="{BB962C8B-B14F-4D97-AF65-F5344CB8AC3E}">
        <p14:creationId xmlns:p14="http://schemas.microsoft.com/office/powerpoint/2010/main" val="2621391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FAA40-5EBC-409C-ABD2-EE9D2F660BDB}"/>
              </a:ext>
            </a:extLst>
          </p:cNvPr>
          <p:cNvSpPr>
            <a:spLocks noGrp="1"/>
          </p:cNvSpPr>
          <p:nvPr>
            <p:ph type="title"/>
          </p:nvPr>
        </p:nvSpPr>
        <p:spPr/>
        <p:txBody>
          <a:bodyPr/>
          <a:lstStyle/>
          <a:p>
            <a:r>
              <a:rPr lang="en-US" dirty="0"/>
              <a:t>1915(</a:t>
            </a:r>
            <a:r>
              <a:rPr lang="en-US" dirty="0" err="1"/>
              <a:t>i</a:t>
            </a:r>
            <a:r>
              <a:rPr lang="en-US" dirty="0"/>
              <a:t>) State Plan</a:t>
            </a:r>
          </a:p>
        </p:txBody>
      </p:sp>
      <p:sp>
        <p:nvSpPr>
          <p:cNvPr id="3" name="Text Placeholder 2">
            <a:extLst>
              <a:ext uri="{FF2B5EF4-FFF2-40B4-BE49-F238E27FC236}">
                <a16:creationId xmlns:a16="http://schemas.microsoft.com/office/drawing/2014/main" id="{C95715FB-8622-4E17-A900-C98BDE4657B1}"/>
              </a:ext>
            </a:extLst>
          </p:cNvPr>
          <p:cNvSpPr>
            <a:spLocks noGrp="1"/>
          </p:cNvSpPr>
          <p:nvPr>
            <p:ph type="body" idx="1"/>
          </p:nvPr>
        </p:nvSpPr>
        <p:spPr/>
        <p:txBody>
          <a:bodyPr/>
          <a:lstStyle/>
          <a:p>
            <a:r>
              <a:rPr lang="en-US" dirty="0" err="1"/>
              <a:t>TargetED</a:t>
            </a:r>
            <a:r>
              <a:rPr lang="en-US" dirty="0"/>
              <a:t> SERVICES TO Support independent community living and community integration, including employment</a:t>
            </a:r>
          </a:p>
        </p:txBody>
      </p:sp>
    </p:spTree>
    <p:extLst>
      <p:ext uri="{BB962C8B-B14F-4D97-AF65-F5344CB8AC3E}">
        <p14:creationId xmlns:p14="http://schemas.microsoft.com/office/powerpoint/2010/main" val="2403920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F2ED0-CDD7-4FEB-8DE2-158B970BD516}"/>
              </a:ext>
            </a:extLst>
          </p:cNvPr>
          <p:cNvSpPr>
            <a:spLocks noGrp="1"/>
          </p:cNvSpPr>
          <p:nvPr>
            <p:ph type="title"/>
          </p:nvPr>
        </p:nvSpPr>
        <p:spPr>
          <a:xfrm>
            <a:off x="403123" y="286603"/>
            <a:ext cx="11484077" cy="1450757"/>
          </a:xfrm>
        </p:spPr>
        <p:txBody>
          <a:bodyPr>
            <a:normAutofit fontScale="90000"/>
          </a:bodyPr>
          <a:lstStyle/>
          <a:p>
            <a:r>
              <a:rPr lang="en-US" dirty="0"/>
              <a:t>1915(</a:t>
            </a:r>
            <a:r>
              <a:rPr lang="en-US" dirty="0" err="1"/>
              <a:t>i</a:t>
            </a:r>
            <a:r>
              <a:rPr lang="en-US" dirty="0"/>
              <a:t>) State Plan HCBS Program for Individuals with ID Meeting Needs-Based Eligibility Criteria </a:t>
            </a:r>
            <a:br>
              <a:rPr lang="en-US" dirty="0"/>
            </a:br>
            <a:r>
              <a:rPr lang="en-US" sz="3200" dirty="0"/>
              <a:t>(Non-Institutional Level of Care)</a:t>
            </a:r>
          </a:p>
        </p:txBody>
      </p:sp>
      <p:sp>
        <p:nvSpPr>
          <p:cNvPr id="3" name="Content Placeholder 2">
            <a:extLst>
              <a:ext uri="{FF2B5EF4-FFF2-40B4-BE49-F238E27FC236}">
                <a16:creationId xmlns:a16="http://schemas.microsoft.com/office/drawing/2014/main" id="{5A5E7646-9D70-460C-85EC-55BAA7431B71}"/>
              </a:ext>
            </a:extLst>
          </p:cNvPr>
          <p:cNvSpPr>
            <a:spLocks noGrp="1"/>
          </p:cNvSpPr>
          <p:nvPr>
            <p:ph idx="1"/>
          </p:nvPr>
        </p:nvSpPr>
        <p:spPr/>
        <p:txBody>
          <a:bodyPr>
            <a:normAutofit fontScale="92500" lnSpcReduction="10000"/>
          </a:bodyPr>
          <a:lstStyle/>
          <a:p>
            <a:r>
              <a:rPr lang="en-US" dirty="0"/>
              <a:t>Eligibility:</a:t>
            </a:r>
          </a:p>
          <a:p>
            <a:r>
              <a:rPr lang="en-US" dirty="0"/>
              <a:t>Full scale IQ below 70</a:t>
            </a:r>
          </a:p>
          <a:p>
            <a:r>
              <a:rPr lang="en-US" dirty="0"/>
              <a:t>Age of onset of Intellectual Disability diagnosis before age 18</a:t>
            </a:r>
          </a:p>
          <a:p>
            <a:r>
              <a:rPr lang="en-US" dirty="0"/>
              <a:t>Significant functional limitations in a minimum one of four ICAP domains (score &lt; 480)</a:t>
            </a:r>
          </a:p>
          <a:p>
            <a:r>
              <a:rPr lang="en-US" dirty="0"/>
              <a:t>Age 22 or older</a:t>
            </a:r>
          </a:p>
          <a:p>
            <a:r>
              <a:rPr lang="en-US" dirty="0"/>
              <a:t>Financial eligibility as determined by Medicaid:</a:t>
            </a:r>
          </a:p>
          <a:p>
            <a:pPr lvl="1"/>
            <a:r>
              <a:rPr lang="en-US" dirty="0"/>
              <a:t>Assets:  Up to $2000</a:t>
            </a:r>
          </a:p>
          <a:p>
            <a:pPr lvl="1"/>
            <a:r>
              <a:rPr lang="en-US" dirty="0"/>
              <a:t>Income:  up to 150% of Federal Poverty Level or if working, up to 250% of Federal Poverty Level</a:t>
            </a:r>
          </a:p>
          <a:p>
            <a:pPr marL="0" indent="0">
              <a:buNone/>
            </a:pPr>
            <a:endParaRPr lang="en-US" dirty="0"/>
          </a:p>
          <a:p>
            <a:r>
              <a:rPr lang="en-US" sz="3000" dirty="0"/>
              <a:t>Only one enrollment group for 1915(</a:t>
            </a:r>
            <a:r>
              <a:rPr lang="en-US" sz="3000" dirty="0" err="1"/>
              <a:t>i</a:t>
            </a:r>
            <a:r>
              <a:rPr lang="en-US" sz="3000" dirty="0"/>
              <a:t>)</a:t>
            </a:r>
          </a:p>
        </p:txBody>
      </p:sp>
    </p:spTree>
    <p:extLst>
      <p:ext uri="{BB962C8B-B14F-4D97-AF65-F5344CB8AC3E}">
        <p14:creationId xmlns:p14="http://schemas.microsoft.com/office/powerpoint/2010/main" val="1559826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mn-lt"/>
              </a:rPr>
              <a:t>Community Waiver 1915(</a:t>
            </a:r>
            <a:r>
              <a:rPr lang="en-US" sz="4000" dirty="0" err="1">
                <a:latin typeface="+mn-lt"/>
              </a:rPr>
              <a:t>i</a:t>
            </a:r>
            <a:r>
              <a:rPr lang="en-US" sz="4000" dirty="0">
                <a:latin typeface="+mn-lt"/>
              </a:rPr>
              <a:t>) </a:t>
            </a:r>
            <a:br>
              <a:rPr lang="en-US" sz="9600" dirty="0">
                <a:latin typeface="+mn-lt"/>
              </a:rPr>
            </a:br>
            <a:r>
              <a:rPr lang="en-US" sz="1300" dirty="0">
                <a:latin typeface="+mn-lt"/>
              </a:rPr>
              <a:t>Working-age or older adults (ages 22+) with ID who live with family or other natural supports or who live independently</a:t>
            </a:r>
          </a:p>
        </p:txBody>
      </p:sp>
      <p:sp>
        <p:nvSpPr>
          <p:cNvPr id="3" name="Content Placeholder 2"/>
          <p:cNvSpPr>
            <a:spLocks noGrp="1"/>
          </p:cNvSpPr>
          <p:nvPr>
            <p:ph sz="half" idx="1"/>
          </p:nvPr>
        </p:nvSpPr>
        <p:spPr>
          <a:xfrm>
            <a:off x="1097280" y="1845734"/>
            <a:ext cx="4937760" cy="4350880"/>
          </a:xfrm>
        </p:spPr>
        <p:txBody>
          <a:bodyPr>
            <a:normAutofit/>
          </a:bodyPr>
          <a:lstStyle/>
          <a:p>
            <a:pPr lvl="1"/>
            <a:r>
              <a:rPr lang="en-US" dirty="0"/>
              <a:t>Support Coordination</a:t>
            </a:r>
          </a:p>
          <a:p>
            <a:pPr lvl="1"/>
            <a:r>
              <a:rPr lang="en-US" dirty="0"/>
              <a:t>Employment Services</a:t>
            </a:r>
          </a:p>
          <a:p>
            <a:pPr lvl="1"/>
            <a:r>
              <a:rPr lang="en-US" dirty="0"/>
              <a:t>Independent Living Skills Training</a:t>
            </a:r>
          </a:p>
          <a:p>
            <a:pPr lvl="1"/>
            <a:r>
              <a:rPr lang="en-US" dirty="0"/>
              <a:t>Community Integration Connections &amp; Skills Training</a:t>
            </a:r>
          </a:p>
          <a:p>
            <a:pPr lvl="1"/>
            <a:r>
              <a:rPr lang="en-US" dirty="0"/>
              <a:t>Community Transportation (Non-Medical) </a:t>
            </a:r>
          </a:p>
          <a:p>
            <a:pPr lvl="1"/>
            <a:r>
              <a:rPr lang="en-US" dirty="0"/>
              <a:t>Peer Specialist Services</a:t>
            </a:r>
          </a:p>
          <a:p>
            <a:pPr lvl="1"/>
            <a:r>
              <a:rPr lang="en-US" dirty="0"/>
              <a:t>Financial Literacy &amp; Benefits Counseling Services</a:t>
            </a:r>
          </a:p>
          <a:p>
            <a:pPr lvl="1"/>
            <a:r>
              <a:rPr lang="en-US" dirty="0"/>
              <a:t>Assistive Technology &amp; Adaptive Aids</a:t>
            </a:r>
          </a:p>
          <a:p>
            <a:pPr lvl="1"/>
            <a:r>
              <a:rPr lang="en-US" dirty="0"/>
              <a:t>Remote Supports</a:t>
            </a:r>
          </a:p>
          <a:p>
            <a:pPr lvl="1"/>
            <a:r>
              <a:rPr lang="en-US" dirty="0"/>
              <a:t>Housing Counseling Services </a:t>
            </a:r>
          </a:p>
          <a:p>
            <a:pPr lvl="1"/>
            <a:r>
              <a:rPr lang="en-US" dirty="0"/>
              <a:t>Housing Start-Up Assistance </a:t>
            </a:r>
          </a:p>
          <a:p>
            <a:pPr lvl="1"/>
            <a:endParaRPr lang="en-US" dirty="0"/>
          </a:p>
          <a:p>
            <a:pPr lvl="1"/>
            <a:endParaRPr lang="en-US" dirty="0"/>
          </a:p>
          <a:p>
            <a:endParaRPr lang="en-US" dirty="0"/>
          </a:p>
        </p:txBody>
      </p:sp>
      <p:sp>
        <p:nvSpPr>
          <p:cNvPr id="4" name="Content Placeholder 3"/>
          <p:cNvSpPr>
            <a:spLocks noGrp="1"/>
          </p:cNvSpPr>
          <p:nvPr>
            <p:ph sz="half" idx="2"/>
          </p:nvPr>
        </p:nvSpPr>
        <p:spPr/>
        <p:txBody>
          <a:bodyPr>
            <a:normAutofit/>
          </a:bodyPr>
          <a:lstStyle/>
          <a:p>
            <a:endParaRPr lang="en-US" dirty="0"/>
          </a:p>
        </p:txBody>
      </p:sp>
    </p:spTree>
    <p:extLst>
      <p:ext uri="{BB962C8B-B14F-4D97-AF65-F5344CB8AC3E}">
        <p14:creationId xmlns:p14="http://schemas.microsoft.com/office/powerpoint/2010/main" val="4056712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CA0A6-6C57-47D4-8014-BA5F502D56D9}"/>
              </a:ext>
            </a:extLst>
          </p:cNvPr>
          <p:cNvSpPr>
            <a:spLocks noGrp="1"/>
          </p:cNvSpPr>
          <p:nvPr>
            <p:ph type="title"/>
          </p:nvPr>
        </p:nvSpPr>
        <p:spPr>
          <a:xfrm>
            <a:off x="473336" y="286603"/>
            <a:ext cx="11220226" cy="1450757"/>
          </a:xfrm>
        </p:spPr>
        <p:txBody>
          <a:bodyPr>
            <a:normAutofit fontScale="90000"/>
          </a:bodyPr>
          <a:lstStyle/>
          <a:p>
            <a:r>
              <a:rPr lang="en-US" dirty="0"/>
              <a:t>Initial Allocation of Enrollment Slots:</a:t>
            </a:r>
            <a:br>
              <a:rPr lang="en-US" dirty="0"/>
            </a:br>
            <a:r>
              <a:rPr lang="en-US" sz="2200" dirty="0"/>
              <a:t>Note:  State will have flexibility to move slots between all five groups to meet needs.</a:t>
            </a:r>
            <a:br>
              <a:rPr lang="en-US" sz="2200" dirty="0"/>
            </a:br>
            <a:r>
              <a:rPr lang="en-US" sz="2200" dirty="0"/>
              <a:t>State will move slots between regions </a:t>
            </a:r>
            <a:r>
              <a:rPr lang="en-US" sz="2200" i="1" dirty="0"/>
              <a:t>only if needed </a:t>
            </a:r>
            <a:r>
              <a:rPr lang="en-US" sz="2200" dirty="0"/>
              <a:t>to be sure all 500 slots (less reserve capacity) are filled in CY21</a:t>
            </a:r>
            <a:endParaRPr lang="en-US" dirty="0"/>
          </a:p>
        </p:txBody>
      </p:sp>
      <p:graphicFrame>
        <p:nvGraphicFramePr>
          <p:cNvPr id="4" name="Table 4">
            <a:extLst>
              <a:ext uri="{FF2B5EF4-FFF2-40B4-BE49-F238E27FC236}">
                <a16:creationId xmlns:a16="http://schemas.microsoft.com/office/drawing/2014/main" id="{22CF02A2-09AC-4358-B017-52199F3034BF}"/>
              </a:ext>
            </a:extLst>
          </p:cNvPr>
          <p:cNvGraphicFramePr>
            <a:graphicFrameLocks noGrp="1"/>
          </p:cNvGraphicFramePr>
          <p:nvPr>
            <p:ph idx="1"/>
          </p:nvPr>
        </p:nvGraphicFramePr>
        <p:xfrm>
          <a:off x="290456" y="1861073"/>
          <a:ext cx="11636891" cy="4342431"/>
        </p:xfrm>
        <a:graphic>
          <a:graphicData uri="http://schemas.openxmlformats.org/drawingml/2006/table">
            <a:tbl>
              <a:tblPr firstRow="1" bandRow="1">
                <a:tableStyleId>{5C22544A-7EE6-4342-B048-85BDC9FD1C3A}</a:tableStyleId>
              </a:tblPr>
              <a:tblGrid>
                <a:gridCol w="4776396">
                  <a:extLst>
                    <a:ext uri="{9D8B030D-6E8A-4147-A177-3AD203B41FA5}">
                      <a16:colId xmlns:a16="http://schemas.microsoft.com/office/drawing/2014/main" val="3771999322"/>
                    </a:ext>
                  </a:extLst>
                </a:gridCol>
                <a:gridCol w="1118795">
                  <a:extLst>
                    <a:ext uri="{9D8B030D-6E8A-4147-A177-3AD203B41FA5}">
                      <a16:colId xmlns:a16="http://schemas.microsoft.com/office/drawing/2014/main" val="1939574780"/>
                    </a:ext>
                  </a:extLst>
                </a:gridCol>
                <a:gridCol w="1140311">
                  <a:extLst>
                    <a:ext uri="{9D8B030D-6E8A-4147-A177-3AD203B41FA5}">
                      <a16:colId xmlns:a16="http://schemas.microsoft.com/office/drawing/2014/main" val="1499536060"/>
                    </a:ext>
                  </a:extLst>
                </a:gridCol>
                <a:gridCol w="1269402">
                  <a:extLst>
                    <a:ext uri="{9D8B030D-6E8A-4147-A177-3AD203B41FA5}">
                      <a16:colId xmlns:a16="http://schemas.microsoft.com/office/drawing/2014/main" val="656586552"/>
                    </a:ext>
                  </a:extLst>
                </a:gridCol>
                <a:gridCol w="1290918">
                  <a:extLst>
                    <a:ext uri="{9D8B030D-6E8A-4147-A177-3AD203B41FA5}">
                      <a16:colId xmlns:a16="http://schemas.microsoft.com/office/drawing/2014/main" val="407504893"/>
                    </a:ext>
                  </a:extLst>
                </a:gridCol>
                <a:gridCol w="916392">
                  <a:extLst>
                    <a:ext uri="{9D8B030D-6E8A-4147-A177-3AD203B41FA5}">
                      <a16:colId xmlns:a16="http://schemas.microsoft.com/office/drawing/2014/main" val="1060803151"/>
                    </a:ext>
                  </a:extLst>
                </a:gridCol>
                <a:gridCol w="1124677">
                  <a:extLst>
                    <a:ext uri="{9D8B030D-6E8A-4147-A177-3AD203B41FA5}">
                      <a16:colId xmlns:a16="http://schemas.microsoft.com/office/drawing/2014/main" val="551194867"/>
                    </a:ext>
                  </a:extLst>
                </a:gridCol>
              </a:tblGrid>
              <a:tr h="673149">
                <a:tc>
                  <a:txBody>
                    <a:bodyPr/>
                    <a:lstStyle/>
                    <a:p>
                      <a:endParaRPr lang="en-US" dirty="0"/>
                    </a:p>
                  </a:txBody>
                  <a:tcPr/>
                </a:tc>
                <a:tc>
                  <a:txBody>
                    <a:bodyPr/>
                    <a:lstStyle/>
                    <a:p>
                      <a:pPr algn="ctr"/>
                      <a:r>
                        <a:rPr lang="en-US" dirty="0"/>
                        <a:t>1915c Group #1</a:t>
                      </a:r>
                    </a:p>
                  </a:txBody>
                  <a:tcPr/>
                </a:tc>
                <a:tc>
                  <a:txBody>
                    <a:bodyPr/>
                    <a:lstStyle/>
                    <a:p>
                      <a:pPr algn="ctr"/>
                      <a:r>
                        <a:rPr lang="en-US" dirty="0"/>
                        <a:t>1915c Group #2</a:t>
                      </a:r>
                    </a:p>
                  </a:txBody>
                  <a:tcPr/>
                </a:tc>
                <a:tc>
                  <a:txBody>
                    <a:bodyPr/>
                    <a:lstStyle/>
                    <a:p>
                      <a:pPr algn="ctr"/>
                      <a:r>
                        <a:rPr lang="en-US" dirty="0"/>
                        <a:t>1915c Group #3</a:t>
                      </a:r>
                    </a:p>
                  </a:txBody>
                  <a:tcPr/>
                </a:tc>
                <a:tc>
                  <a:txBody>
                    <a:bodyPr/>
                    <a:lstStyle/>
                    <a:p>
                      <a:pPr algn="ctr"/>
                      <a:r>
                        <a:rPr lang="en-US" dirty="0"/>
                        <a:t>1915c Group #4</a:t>
                      </a:r>
                    </a:p>
                  </a:txBody>
                  <a:tcPr/>
                </a:tc>
                <a:tc>
                  <a:txBody>
                    <a:bodyPr/>
                    <a:lstStyle/>
                    <a:p>
                      <a:pPr algn="ctr"/>
                      <a:r>
                        <a:rPr lang="en-US" dirty="0"/>
                        <a:t>1915i</a:t>
                      </a:r>
                    </a:p>
                  </a:txBody>
                  <a:tcPr/>
                </a:tc>
                <a:tc>
                  <a:txBody>
                    <a:bodyPr/>
                    <a:lstStyle/>
                    <a:p>
                      <a:pPr algn="ctr"/>
                      <a:r>
                        <a:rPr lang="en-US" dirty="0"/>
                        <a:t>TOTAL</a:t>
                      </a:r>
                    </a:p>
                  </a:txBody>
                  <a:tcPr/>
                </a:tc>
                <a:extLst>
                  <a:ext uri="{0D108BD9-81ED-4DB2-BD59-A6C34878D82A}">
                    <a16:rowId xmlns:a16="http://schemas.microsoft.com/office/drawing/2014/main" val="1737429660"/>
                  </a:ext>
                </a:extLst>
              </a:tr>
              <a:tr h="248557">
                <a:tc>
                  <a:txBody>
                    <a:bodyPr/>
                    <a:lstStyle/>
                    <a:p>
                      <a:r>
                        <a:rPr lang="en-US" dirty="0"/>
                        <a:t>Age Range</a:t>
                      </a:r>
                    </a:p>
                  </a:txBody>
                  <a:tcPr/>
                </a:tc>
                <a:tc>
                  <a:txBody>
                    <a:bodyPr/>
                    <a:lstStyle/>
                    <a:p>
                      <a:pPr algn="ctr"/>
                      <a:r>
                        <a:rPr lang="en-US" dirty="0"/>
                        <a:t>3-13</a:t>
                      </a:r>
                    </a:p>
                  </a:txBody>
                  <a:tcPr/>
                </a:tc>
                <a:tc>
                  <a:txBody>
                    <a:bodyPr/>
                    <a:lstStyle/>
                    <a:p>
                      <a:pPr algn="ctr"/>
                      <a:r>
                        <a:rPr lang="en-US" dirty="0"/>
                        <a:t>14-21</a:t>
                      </a:r>
                    </a:p>
                  </a:txBody>
                  <a:tcPr/>
                </a:tc>
                <a:tc>
                  <a:txBody>
                    <a:bodyPr/>
                    <a:lstStyle/>
                    <a:p>
                      <a:pPr algn="ctr"/>
                      <a:r>
                        <a:rPr lang="en-US" dirty="0"/>
                        <a:t>22+</a:t>
                      </a:r>
                    </a:p>
                  </a:txBody>
                  <a:tcPr/>
                </a:tc>
                <a:tc>
                  <a:txBody>
                    <a:bodyPr/>
                    <a:lstStyle/>
                    <a:p>
                      <a:pPr algn="ctr"/>
                      <a:r>
                        <a:rPr lang="en-US" dirty="0"/>
                        <a:t>3- No Max Age</a:t>
                      </a:r>
                    </a:p>
                  </a:txBody>
                  <a:tcPr/>
                </a:tc>
                <a:tc>
                  <a:txBody>
                    <a:bodyPr/>
                    <a:lstStyle/>
                    <a:p>
                      <a:pPr algn="ctr"/>
                      <a:r>
                        <a:rPr lang="en-US" dirty="0"/>
                        <a:t>22+</a:t>
                      </a:r>
                    </a:p>
                  </a:txBody>
                  <a:tcPr/>
                </a:tc>
                <a:tc>
                  <a:txBody>
                    <a:bodyPr/>
                    <a:lstStyle/>
                    <a:p>
                      <a:pPr algn="ctr"/>
                      <a:endParaRPr lang="en-US" dirty="0"/>
                    </a:p>
                  </a:txBody>
                  <a:tcPr/>
                </a:tc>
                <a:extLst>
                  <a:ext uri="{0D108BD9-81ED-4DB2-BD59-A6C34878D82A}">
                    <a16:rowId xmlns:a16="http://schemas.microsoft.com/office/drawing/2014/main" val="2850968517"/>
                  </a:ext>
                </a:extLst>
              </a:tr>
              <a:tr h="389999">
                <a:tc>
                  <a:txBody>
                    <a:bodyPr/>
                    <a:lstStyle/>
                    <a:p>
                      <a:r>
                        <a:rPr lang="en-US" dirty="0"/>
                        <a:t>Statewide</a:t>
                      </a:r>
                    </a:p>
                  </a:txBody>
                  <a:tcPr/>
                </a:tc>
                <a:tc>
                  <a:txBody>
                    <a:bodyPr/>
                    <a:lstStyle/>
                    <a:p>
                      <a:pPr algn="ctr"/>
                      <a:r>
                        <a:rPr lang="en-US" dirty="0"/>
                        <a:t>30</a:t>
                      </a:r>
                    </a:p>
                  </a:txBody>
                  <a:tcPr/>
                </a:tc>
                <a:tc>
                  <a:txBody>
                    <a:bodyPr/>
                    <a:lstStyle/>
                    <a:p>
                      <a:pPr algn="ctr"/>
                      <a:r>
                        <a:rPr lang="en-US" b="1" dirty="0">
                          <a:solidFill>
                            <a:srgbClr val="FF0000"/>
                          </a:solidFill>
                        </a:rPr>
                        <a:t>70</a:t>
                      </a:r>
                    </a:p>
                  </a:txBody>
                  <a:tcPr/>
                </a:tc>
                <a:tc>
                  <a:txBody>
                    <a:bodyPr/>
                    <a:lstStyle/>
                    <a:p>
                      <a:pPr algn="ctr"/>
                      <a:r>
                        <a:rPr lang="en-US" b="1" dirty="0">
                          <a:solidFill>
                            <a:srgbClr val="FF0000"/>
                          </a:solidFill>
                        </a:rPr>
                        <a:t>300</a:t>
                      </a:r>
                    </a:p>
                  </a:txBody>
                  <a:tcPr/>
                </a:tc>
                <a:tc>
                  <a:txBody>
                    <a:bodyPr/>
                    <a:lstStyle/>
                    <a:p>
                      <a:pPr algn="ctr"/>
                      <a:r>
                        <a:rPr lang="en-US" dirty="0"/>
                        <a:t>74</a:t>
                      </a:r>
                    </a:p>
                  </a:txBody>
                  <a:tcPr/>
                </a:tc>
                <a:tc>
                  <a:txBody>
                    <a:bodyPr/>
                    <a:lstStyle/>
                    <a:p>
                      <a:pPr algn="ctr"/>
                      <a:r>
                        <a:rPr lang="en-US" b="1" dirty="0">
                          <a:solidFill>
                            <a:srgbClr val="FF0000"/>
                          </a:solidFill>
                        </a:rPr>
                        <a:t>26</a:t>
                      </a:r>
                    </a:p>
                  </a:txBody>
                  <a:tcPr/>
                </a:tc>
                <a:tc>
                  <a:txBody>
                    <a:bodyPr/>
                    <a:lstStyle/>
                    <a:p>
                      <a:pPr algn="ctr"/>
                      <a:r>
                        <a:rPr lang="en-US" dirty="0"/>
                        <a:t>500</a:t>
                      </a:r>
                    </a:p>
                  </a:txBody>
                  <a:tcPr/>
                </a:tc>
                <a:extLst>
                  <a:ext uri="{0D108BD9-81ED-4DB2-BD59-A6C34878D82A}">
                    <a16:rowId xmlns:a16="http://schemas.microsoft.com/office/drawing/2014/main" val="757653546"/>
                  </a:ext>
                </a:extLst>
              </a:tr>
              <a:tr h="426786">
                <a:tc>
                  <a:txBody>
                    <a:bodyPr/>
                    <a:lstStyle/>
                    <a:p>
                      <a:r>
                        <a:rPr lang="en-US" dirty="0"/>
                        <a:t>Region 1 </a:t>
                      </a:r>
                      <a:r>
                        <a:rPr lang="en-US" sz="1400" dirty="0"/>
                        <a:t>(Madison, Morgan, Limestone)</a:t>
                      </a:r>
                    </a:p>
                  </a:txBody>
                  <a:tcPr/>
                </a:tc>
                <a:tc>
                  <a:txBody>
                    <a:bodyPr/>
                    <a:lstStyle/>
                    <a:p>
                      <a:pPr algn="ctr"/>
                      <a:r>
                        <a:rPr lang="en-US" dirty="0"/>
                        <a:t>6</a:t>
                      </a:r>
                    </a:p>
                  </a:txBody>
                  <a:tcPr/>
                </a:tc>
                <a:tc>
                  <a:txBody>
                    <a:bodyPr/>
                    <a:lstStyle/>
                    <a:p>
                      <a:pPr algn="ctr"/>
                      <a:r>
                        <a:rPr lang="en-US" dirty="0"/>
                        <a:t>14</a:t>
                      </a:r>
                    </a:p>
                  </a:txBody>
                  <a:tcPr/>
                </a:tc>
                <a:tc>
                  <a:txBody>
                    <a:bodyPr/>
                    <a:lstStyle/>
                    <a:p>
                      <a:pPr algn="ctr"/>
                      <a:r>
                        <a:rPr lang="en-US" dirty="0"/>
                        <a:t>60</a:t>
                      </a:r>
                    </a:p>
                  </a:txBody>
                  <a:tcPr/>
                </a:tc>
                <a:tc>
                  <a:txBody>
                    <a:bodyPr/>
                    <a:lstStyle/>
                    <a:p>
                      <a:pPr algn="ctr"/>
                      <a:r>
                        <a:rPr lang="en-US" dirty="0"/>
                        <a:t>15</a:t>
                      </a:r>
                    </a:p>
                  </a:txBody>
                  <a:tcPr/>
                </a:tc>
                <a:tc>
                  <a:txBody>
                    <a:bodyPr/>
                    <a:lstStyle/>
                    <a:p>
                      <a:pPr algn="ctr"/>
                      <a:r>
                        <a:rPr lang="en-US" dirty="0"/>
                        <a:t>5</a:t>
                      </a:r>
                    </a:p>
                  </a:txBody>
                  <a:tcPr/>
                </a:tc>
                <a:tc>
                  <a:txBody>
                    <a:bodyPr/>
                    <a:lstStyle/>
                    <a:p>
                      <a:pPr algn="ctr"/>
                      <a:r>
                        <a:rPr lang="en-US" dirty="0"/>
                        <a:t>100</a:t>
                      </a:r>
                    </a:p>
                  </a:txBody>
                  <a:tcPr/>
                </a:tc>
                <a:extLst>
                  <a:ext uri="{0D108BD9-81ED-4DB2-BD59-A6C34878D82A}">
                    <a16:rowId xmlns:a16="http://schemas.microsoft.com/office/drawing/2014/main" val="1620927216"/>
                  </a:ext>
                </a:extLst>
              </a:tr>
              <a:tr h="462579">
                <a:tc>
                  <a:txBody>
                    <a:bodyPr/>
                    <a:lstStyle/>
                    <a:p>
                      <a:r>
                        <a:rPr lang="en-US" dirty="0"/>
                        <a:t>Region 2</a:t>
                      </a:r>
                      <a:r>
                        <a:rPr lang="en-US" sz="1200" dirty="0"/>
                        <a:t> (Tuscaloosa, Walker)</a:t>
                      </a:r>
                      <a:endParaRPr lang="en-US" dirty="0"/>
                    </a:p>
                  </a:txBody>
                  <a:tcPr/>
                </a:tc>
                <a:tc>
                  <a:txBody>
                    <a:bodyPr/>
                    <a:lstStyle/>
                    <a:p>
                      <a:pPr algn="ctr"/>
                      <a:r>
                        <a:rPr lang="en-US" dirty="0"/>
                        <a:t>3</a:t>
                      </a:r>
                    </a:p>
                  </a:txBody>
                  <a:tcPr/>
                </a:tc>
                <a:tc>
                  <a:txBody>
                    <a:bodyPr/>
                    <a:lstStyle/>
                    <a:p>
                      <a:pPr algn="ctr"/>
                      <a:r>
                        <a:rPr lang="en-US" dirty="0"/>
                        <a:t>7</a:t>
                      </a:r>
                    </a:p>
                  </a:txBody>
                  <a:tcPr/>
                </a:tc>
                <a:tc>
                  <a:txBody>
                    <a:bodyPr/>
                    <a:lstStyle/>
                    <a:p>
                      <a:pPr algn="ctr"/>
                      <a:r>
                        <a:rPr lang="en-US" dirty="0"/>
                        <a:t>30</a:t>
                      </a:r>
                    </a:p>
                  </a:txBody>
                  <a:tcPr/>
                </a:tc>
                <a:tc>
                  <a:txBody>
                    <a:bodyPr/>
                    <a:lstStyle/>
                    <a:p>
                      <a:pPr algn="ctr"/>
                      <a:r>
                        <a:rPr lang="en-US" dirty="0"/>
                        <a:t>8</a:t>
                      </a:r>
                    </a:p>
                  </a:txBody>
                  <a:tcPr/>
                </a:tc>
                <a:tc>
                  <a:txBody>
                    <a:bodyPr/>
                    <a:lstStyle/>
                    <a:p>
                      <a:pPr algn="ctr"/>
                      <a:r>
                        <a:rPr lang="en-US" dirty="0"/>
                        <a:t>2</a:t>
                      </a:r>
                    </a:p>
                  </a:txBody>
                  <a:tcPr/>
                </a:tc>
                <a:tc>
                  <a:txBody>
                    <a:bodyPr/>
                    <a:lstStyle/>
                    <a:p>
                      <a:pPr algn="ctr"/>
                      <a:r>
                        <a:rPr lang="en-US" dirty="0"/>
                        <a:t>50</a:t>
                      </a:r>
                    </a:p>
                  </a:txBody>
                  <a:tcPr/>
                </a:tc>
                <a:extLst>
                  <a:ext uri="{0D108BD9-81ED-4DB2-BD59-A6C34878D82A}">
                    <a16:rowId xmlns:a16="http://schemas.microsoft.com/office/drawing/2014/main" val="511287316"/>
                  </a:ext>
                </a:extLst>
              </a:tr>
              <a:tr h="488022">
                <a:tc>
                  <a:txBody>
                    <a:bodyPr/>
                    <a:lstStyle/>
                    <a:p>
                      <a:r>
                        <a:rPr lang="en-US" dirty="0"/>
                        <a:t>Region 3</a:t>
                      </a:r>
                      <a:r>
                        <a:rPr lang="en-US" sz="1200" dirty="0"/>
                        <a:t> (Baldwin, Mobile)</a:t>
                      </a:r>
                      <a:endParaRPr lang="en-US" dirty="0"/>
                    </a:p>
                  </a:txBody>
                  <a:tcPr/>
                </a:tc>
                <a:tc>
                  <a:txBody>
                    <a:bodyPr/>
                    <a:lstStyle/>
                    <a:p>
                      <a:pPr algn="ctr"/>
                      <a:r>
                        <a:rPr lang="en-US" dirty="0"/>
                        <a:t>6</a:t>
                      </a:r>
                    </a:p>
                  </a:txBody>
                  <a:tcPr/>
                </a:tc>
                <a:tc>
                  <a:txBody>
                    <a:bodyPr/>
                    <a:lstStyle/>
                    <a:p>
                      <a:pPr algn="ctr"/>
                      <a:r>
                        <a:rPr lang="en-US" dirty="0"/>
                        <a:t>14</a:t>
                      </a:r>
                    </a:p>
                  </a:txBody>
                  <a:tcPr/>
                </a:tc>
                <a:tc>
                  <a:txBody>
                    <a:bodyPr/>
                    <a:lstStyle/>
                    <a:p>
                      <a:pPr algn="ctr"/>
                      <a:r>
                        <a:rPr lang="en-US" dirty="0"/>
                        <a:t>60</a:t>
                      </a:r>
                    </a:p>
                  </a:txBody>
                  <a:tcPr/>
                </a:tc>
                <a:tc>
                  <a:txBody>
                    <a:bodyPr/>
                    <a:lstStyle/>
                    <a:p>
                      <a:pPr algn="ctr"/>
                      <a:r>
                        <a:rPr lang="en-US" dirty="0"/>
                        <a:t>15</a:t>
                      </a:r>
                    </a:p>
                  </a:txBody>
                  <a:tcPr/>
                </a:tc>
                <a:tc>
                  <a:txBody>
                    <a:bodyPr/>
                    <a:lstStyle/>
                    <a:p>
                      <a:pPr algn="ctr"/>
                      <a:r>
                        <a:rPr lang="en-US" dirty="0"/>
                        <a:t>5</a:t>
                      </a:r>
                    </a:p>
                  </a:txBody>
                  <a:tcPr/>
                </a:tc>
                <a:tc>
                  <a:txBody>
                    <a:bodyPr/>
                    <a:lstStyle/>
                    <a:p>
                      <a:pPr algn="ctr"/>
                      <a:r>
                        <a:rPr lang="en-US" dirty="0"/>
                        <a:t>100</a:t>
                      </a:r>
                    </a:p>
                  </a:txBody>
                  <a:tcPr/>
                </a:tc>
                <a:extLst>
                  <a:ext uri="{0D108BD9-81ED-4DB2-BD59-A6C34878D82A}">
                    <a16:rowId xmlns:a16="http://schemas.microsoft.com/office/drawing/2014/main" val="2318549635"/>
                  </a:ext>
                </a:extLst>
              </a:tr>
              <a:tr h="481818">
                <a:tc>
                  <a:txBody>
                    <a:bodyPr/>
                    <a:lstStyle/>
                    <a:p>
                      <a:r>
                        <a:rPr lang="en-US" dirty="0"/>
                        <a:t>Region 4</a:t>
                      </a:r>
                      <a:r>
                        <a:rPr lang="en-US" sz="1200" dirty="0"/>
                        <a:t> (Montgomery, Elmore, Houston)</a:t>
                      </a:r>
                      <a:endParaRPr lang="en-US" dirty="0"/>
                    </a:p>
                  </a:txBody>
                  <a:tcPr/>
                </a:tc>
                <a:tc>
                  <a:txBody>
                    <a:bodyPr/>
                    <a:lstStyle/>
                    <a:p>
                      <a:pPr algn="ctr"/>
                      <a:r>
                        <a:rPr lang="en-US" dirty="0"/>
                        <a:t>5</a:t>
                      </a:r>
                    </a:p>
                  </a:txBody>
                  <a:tcPr/>
                </a:tc>
                <a:tc>
                  <a:txBody>
                    <a:bodyPr/>
                    <a:lstStyle/>
                    <a:p>
                      <a:pPr algn="ctr"/>
                      <a:r>
                        <a:rPr lang="en-US" dirty="0"/>
                        <a:t>10</a:t>
                      </a:r>
                    </a:p>
                  </a:txBody>
                  <a:tcPr/>
                </a:tc>
                <a:tc>
                  <a:txBody>
                    <a:bodyPr/>
                    <a:lstStyle/>
                    <a:p>
                      <a:pPr algn="ctr"/>
                      <a:r>
                        <a:rPr lang="en-US" dirty="0"/>
                        <a:t>45</a:t>
                      </a:r>
                    </a:p>
                  </a:txBody>
                  <a:tcPr/>
                </a:tc>
                <a:tc>
                  <a:txBody>
                    <a:bodyPr/>
                    <a:lstStyle/>
                    <a:p>
                      <a:pPr algn="ctr"/>
                      <a:r>
                        <a:rPr lang="en-US" dirty="0"/>
                        <a:t>11</a:t>
                      </a:r>
                    </a:p>
                  </a:txBody>
                  <a:tcPr/>
                </a:tc>
                <a:tc>
                  <a:txBody>
                    <a:bodyPr/>
                    <a:lstStyle/>
                    <a:p>
                      <a:pPr algn="ctr"/>
                      <a:r>
                        <a:rPr lang="en-US" dirty="0"/>
                        <a:t>4</a:t>
                      </a:r>
                    </a:p>
                  </a:txBody>
                  <a:tcPr/>
                </a:tc>
                <a:tc>
                  <a:txBody>
                    <a:bodyPr/>
                    <a:lstStyle/>
                    <a:p>
                      <a:pPr algn="ctr"/>
                      <a:r>
                        <a:rPr lang="en-US" dirty="0"/>
                        <a:t>75</a:t>
                      </a:r>
                    </a:p>
                  </a:txBody>
                  <a:tcPr/>
                </a:tc>
                <a:extLst>
                  <a:ext uri="{0D108BD9-81ED-4DB2-BD59-A6C34878D82A}">
                    <a16:rowId xmlns:a16="http://schemas.microsoft.com/office/drawing/2014/main" val="1128012300"/>
                  </a:ext>
                </a:extLst>
              </a:tr>
              <a:tr h="389999">
                <a:tc>
                  <a:txBody>
                    <a:bodyPr/>
                    <a:lstStyle/>
                    <a:p>
                      <a:r>
                        <a:rPr lang="en-US" dirty="0"/>
                        <a:t>Region 5</a:t>
                      </a:r>
                      <a:r>
                        <a:rPr lang="en-US" sz="1200" dirty="0"/>
                        <a:t> (Jefferson)</a:t>
                      </a:r>
                      <a:endParaRPr lang="en-US" dirty="0"/>
                    </a:p>
                  </a:txBody>
                  <a:tcPr/>
                </a:tc>
                <a:tc>
                  <a:txBody>
                    <a:bodyPr/>
                    <a:lstStyle/>
                    <a:p>
                      <a:pPr algn="ctr"/>
                      <a:r>
                        <a:rPr lang="en-US" dirty="0"/>
                        <a:t>10</a:t>
                      </a:r>
                    </a:p>
                  </a:txBody>
                  <a:tcPr/>
                </a:tc>
                <a:tc>
                  <a:txBody>
                    <a:bodyPr/>
                    <a:lstStyle/>
                    <a:p>
                      <a:pPr algn="ctr"/>
                      <a:r>
                        <a:rPr lang="en-US" dirty="0"/>
                        <a:t>25</a:t>
                      </a:r>
                    </a:p>
                  </a:txBody>
                  <a:tcPr/>
                </a:tc>
                <a:tc>
                  <a:txBody>
                    <a:bodyPr/>
                    <a:lstStyle/>
                    <a:p>
                      <a:pPr algn="ctr"/>
                      <a:r>
                        <a:rPr lang="en-US" dirty="0"/>
                        <a:t>105</a:t>
                      </a:r>
                    </a:p>
                  </a:txBody>
                  <a:tcPr/>
                </a:tc>
                <a:tc>
                  <a:txBody>
                    <a:bodyPr/>
                    <a:lstStyle/>
                    <a:p>
                      <a:pPr algn="ctr"/>
                      <a:r>
                        <a:rPr lang="en-US" dirty="0"/>
                        <a:t>25</a:t>
                      </a:r>
                    </a:p>
                  </a:txBody>
                  <a:tcPr/>
                </a:tc>
                <a:tc>
                  <a:txBody>
                    <a:bodyPr/>
                    <a:lstStyle/>
                    <a:p>
                      <a:pPr algn="ctr"/>
                      <a:r>
                        <a:rPr lang="en-US" dirty="0"/>
                        <a:t>10</a:t>
                      </a:r>
                    </a:p>
                  </a:txBody>
                  <a:tcPr/>
                </a:tc>
                <a:tc>
                  <a:txBody>
                    <a:bodyPr/>
                    <a:lstStyle/>
                    <a:p>
                      <a:pPr algn="ctr"/>
                      <a:r>
                        <a:rPr lang="en-US" dirty="0"/>
                        <a:t>175</a:t>
                      </a:r>
                    </a:p>
                  </a:txBody>
                  <a:tcPr/>
                </a:tc>
                <a:extLst>
                  <a:ext uri="{0D108BD9-81ED-4DB2-BD59-A6C34878D82A}">
                    <a16:rowId xmlns:a16="http://schemas.microsoft.com/office/drawing/2014/main" val="496876555"/>
                  </a:ext>
                </a:extLst>
              </a:tr>
              <a:tr h="389999">
                <a:tc>
                  <a:txBody>
                    <a:bodyPr/>
                    <a:lstStyle/>
                    <a:p>
                      <a:r>
                        <a:rPr lang="en-US" dirty="0"/>
                        <a:t>Statewide Reserve Capacity </a:t>
                      </a:r>
                      <a:r>
                        <a:rPr lang="en-US" sz="1200" dirty="0"/>
                        <a:t>(included in 500 slots)</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51</a:t>
                      </a:r>
                    </a:p>
                  </a:txBody>
                  <a:tcPr/>
                </a:tc>
                <a:tc>
                  <a:txBody>
                    <a:bodyPr/>
                    <a:lstStyle/>
                    <a:p>
                      <a:pPr algn="ctr"/>
                      <a:r>
                        <a:rPr lang="en-US" dirty="0"/>
                        <a:t>6</a:t>
                      </a:r>
                    </a:p>
                  </a:txBody>
                  <a:tcPr/>
                </a:tc>
                <a:tc>
                  <a:txBody>
                    <a:bodyPr/>
                    <a:lstStyle/>
                    <a:p>
                      <a:pPr algn="ctr"/>
                      <a:r>
                        <a:rPr lang="en-US" dirty="0"/>
                        <a:t>57</a:t>
                      </a:r>
                    </a:p>
                  </a:txBody>
                  <a:tcPr/>
                </a:tc>
                <a:extLst>
                  <a:ext uri="{0D108BD9-81ED-4DB2-BD59-A6C34878D82A}">
                    <a16:rowId xmlns:a16="http://schemas.microsoft.com/office/drawing/2014/main" val="3671050925"/>
                  </a:ext>
                </a:extLst>
              </a:tr>
            </a:tbl>
          </a:graphicData>
        </a:graphic>
      </p:graphicFrame>
    </p:spTree>
    <p:extLst>
      <p:ext uri="{BB962C8B-B14F-4D97-AF65-F5344CB8AC3E}">
        <p14:creationId xmlns:p14="http://schemas.microsoft.com/office/powerpoint/2010/main" val="2601476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F2ED0-CDD7-4FEB-8DE2-158B970BD516}"/>
              </a:ext>
            </a:extLst>
          </p:cNvPr>
          <p:cNvSpPr>
            <a:spLocks noGrp="1"/>
          </p:cNvSpPr>
          <p:nvPr>
            <p:ph type="title"/>
          </p:nvPr>
        </p:nvSpPr>
        <p:spPr/>
        <p:txBody>
          <a:bodyPr/>
          <a:lstStyle/>
          <a:p>
            <a:r>
              <a:rPr lang="en-US" dirty="0"/>
              <a:t>Community Waiver Program</a:t>
            </a:r>
            <a:br>
              <a:rPr lang="en-US" dirty="0"/>
            </a:br>
            <a:r>
              <a:rPr lang="en-US" dirty="0"/>
              <a:t>Intake Process </a:t>
            </a:r>
            <a:r>
              <a:rPr lang="en-US" sz="3600" dirty="0"/>
              <a:t>(from Waiting List)</a:t>
            </a:r>
            <a:r>
              <a:rPr lang="en-US" b="1" dirty="0"/>
              <a:t>	</a:t>
            </a:r>
          </a:p>
        </p:txBody>
      </p:sp>
      <p:sp>
        <p:nvSpPr>
          <p:cNvPr id="3" name="Content Placeholder 2">
            <a:extLst>
              <a:ext uri="{FF2B5EF4-FFF2-40B4-BE49-F238E27FC236}">
                <a16:creationId xmlns:a16="http://schemas.microsoft.com/office/drawing/2014/main" id="{5A5E7646-9D70-460C-85EC-55BAA7431B71}"/>
              </a:ext>
            </a:extLst>
          </p:cNvPr>
          <p:cNvSpPr>
            <a:spLocks noGrp="1"/>
          </p:cNvSpPr>
          <p:nvPr>
            <p:ph idx="1"/>
          </p:nvPr>
        </p:nvSpPr>
        <p:spPr>
          <a:xfrm>
            <a:off x="1097280" y="1845733"/>
            <a:ext cx="10058400" cy="4409151"/>
          </a:xfrm>
        </p:spPr>
        <p:txBody>
          <a:bodyPr>
            <a:normAutofit fontScale="92500" lnSpcReduction="20000"/>
          </a:bodyPr>
          <a:lstStyle/>
          <a:p>
            <a:pPr marL="457200" indent="-457200">
              <a:buFont typeface="+mj-lt"/>
              <a:buAutoNum type="arabicPeriod"/>
            </a:pPr>
            <a:r>
              <a:rPr lang="en-US" dirty="0"/>
              <a:t>People already on the Waiting List and within a Pilot Area are contacted by the corresponding RCS Waiting List Coordinator in order of the length of time they have been on the Waiting List (contact spreadsheet will be provided).</a:t>
            </a:r>
          </a:p>
          <a:p>
            <a:pPr marL="457200" indent="-457200">
              <a:buFont typeface="+mj-lt"/>
              <a:buAutoNum type="arabicPeriod"/>
            </a:pPr>
            <a:r>
              <a:rPr lang="en-US" dirty="0"/>
              <a:t>The Waiting List Coordinator explains the Community Waiver (call script will be provided) and offers enrollment and services if the person meets any of the priority enrollment criteria.</a:t>
            </a:r>
          </a:p>
          <a:p>
            <a:pPr marL="457200" indent="-457200">
              <a:buFont typeface="+mj-lt"/>
              <a:buAutoNum type="arabicPeriod"/>
            </a:pPr>
            <a:r>
              <a:rPr lang="en-US" dirty="0"/>
              <a:t>If they do not meet any of the priority enrollment criteria, the Waiting List Coordinator informs them they will be contacted again, if Community Waiver slots remain after those meeting the criteria and accepting services are served.</a:t>
            </a:r>
          </a:p>
          <a:p>
            <a:pPr marL="457200" indent="-457200">
              <a:buFont typeface="+mj-lt"/>
              <a:buAutoNum type="arabicPeriod"/>
            </a:pPr>
            <a:r>
              <a:rPr lang="en-US" dirty="0"/>
              <a:t>The Waiting List Coordinator verifies statutory and Medicaid eligibility for each person who met priority criteria and elected to receive services.</a:t>
            </a:r>
          </a:p>
          <a:p>
            <a:pPr marL="457200" indent="-457200">
              <a:buFont typeface="+mj-lt"/>
              <a:buAutoNum type="arabicPeriod"/>
            </a:pPr>
            <a:r>
              <a:rPr lang="en-US" dirty="0"/>
              <a:t>Record contact and outcome in ADIDIS Notes.</a:t>
            </a:r>
          </a:p>
          <a:p>
            <a:pPr marL="457200" indent="-457200">
              <a:buFont typeface="+mj-lt"/>
              <a:buAutoNum type="arabicPeriod"/>
            </a:pPr>
            <a:r>
              <a:rPr lang="en-US" dirty="0"/>
              <a:t>Record acceptance/rejection of offer and applicable enrollment priority criteria on WL contact spreadsheet.</a:t>
            </a:r>
          </a:p>
          <a:p>
            <a:pPr marL="457200" indent="-457200">
              <a:buFont typeface="+mj-lt"/>
              <a:buAutoNum type="arabicPeriod"/>
            </a:pPr>
            <a:r>
              <a:rPr lang="en-US" b="1" dirty="0"/>
              <a:t>AFTER CWP LAUNCH: </a:t>
            </a:r>
            <a:r>
              <a:rPr lang="en-US" dirty="0"/>
              <a:t>The Waiting List Coordinator refers eligible enrollees to the Support Coordinator Supervisor for initiation of the enrollment process.</a:t>
            </a:r>
          </a:p>
        </p:txBody>
      </p:sp>
    </p:spTree>
    <p:extLst>
      <p:ext uri="{BB962C8B-B14F-4D97-AF65-F5344CB8AC3E}">
        <p14:creationId xmlns:p14="http://schemas.microsoft.com/office/powerpoint/2010/main" val="2532788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7C53B-B193-4ED2-BA52-DD969A6B03D7}"/>
              </a:ext>
            </a:extLst>
          </p:cNvPr>
          <p:cNvSpPr>
            <a:spLocks noGrp="1"/>
          </p:cNvSpPr>
          <p:nvPr>
            <p:ph type="title"/>
          </p:nvPr>
        </p:nvSpPr>
        <p:spPr/>
        <p:txBody>
          <a:bodyPr>
            <a:normAutofit/>
          </a:bodyPr>
          <a:lstStyle/>
          <a:p>
            <a:r>
              <a:rPr lang="en-US" dirty="0"/>
              <a:t>CWP Enrollment: Starting 2/1/2021</a:t>
            </a:r>
            <a:br>
              <a:rPr lang="en-US" dirty="0"/>
            </a:br>
            <a:r>
              <a:rPr lang="en-US" dirty="0"/>
              <a:t>Six (6) Priority Categories</a:t>
            </a:r>
          </a:p>
        </p:txBody>
      </p:sp>
      <p:sp>
        <p:nvSpPr>
          <p:cNvPr id="3" name="Content Placeholder 2">
            <a:extLst>
              <a:ext uri="{FF2B5EF4-FFF2-40B4-BE49-F238E27FC236}">
                <a16:creationId xmlns:a16="http://schemas.microsoft.com/office/drawing/2014/main" id="{FF112588-CDC1-47B3-97AA-BEA56E37B393}"/>
              </a:ext>
            </a:extLst>
          </p:cNvPr>
          <p:cNvSpPr>
            <a:spLocks noGrp="1"/>
          </p:cNvSpPr>
          <p:nvPr>
            <p:ph idx="1"/>
          </p:nvPr>
        </p:nvSpPr>
        <p:spPr>
          <a:xfrm>
            <a:off x="525293" y="1896894"/>
            <a:ext cx="11264629" cy="4309353"/>
          </a:xfrm>
        </p:spPr>
        <p:txBody>
          <a:bodyPr>
            <a:normAutofit fontScale="77500" lnSpcReduction="20000"/>
          </a:bodyPr>
          <a:lstStyle/>
          <a:p>
            <a:pPr marL="0" marR="0">
              <a:spcBef>
                <a:spcPts val="0"/>
              </a:spcBef>
              <a:spcAft>
                <a:spcPts val="0"/>
              </a:spcAft>
            </a:pPr>
            <a:r>
              <a:rPr lang="en-US" sz="1800" dirty="0">
                <a:effectLst/>
                <a:latin typeface="Calibri" panose="020F0502020204030204" pitchFamily="34" charset="0"/>
                <a:ea typeface="Cambria" panose="02040503050406030204" pitchFamily="18" charset="0"/>
              </a:rPr>
              <a:t>Enrollment Priority Category #1:  </a:t>
            </a:r>
            <a:r>
              <a:rPr lang="en-US" sz="1800" b="1" dirty="0">
                <a:solidFill>
                  <a:schemeClr val="accent1"/>
                </a:solidFill>
                <a:effectLst/>
                <a:latin typeface="Calibri" panose="020F0502020204030204" pitchFamily="34" charset="0"/>
                <a:ea typeface="Cambria" panose="02040503050406030204" pitchFamily="18" charset="0"/>
              </a:rPr>
              <a:t>On waiting list</a:t>
            </a:r>
            <a:r>
              <a:rPr lang="en-US" sz="1800" dirty="0">
                <a:effectLst/>
                <a:latin typeface="Calibri" panose="020F0502020204030204" pitchFamily="34" charset="0"/>
                <a:ea typeface="Cambria" panose="02040503050406030204" pitchFamily="18" charset="0"/>
              </a:rPr>
              <a:t>, live in pilot area where this waiver is operating, </a:t>
            </a:r>
            <a:r>
              <a:rPr lang="en-US" sz="1800" b="1" dirty="0">
                <a:solidFill>
                  <a:schemeClr val="accent1"/>
                </a:solidFill>
                <a:effectLst/>
                <a:latin typeface="Calibri" panose="020F0502020204030204" pitchFamily="34" charset="0"/>
                <a:ea typeface="Cambria" panose="02040503050406030204" pitchFamily="18" charset="0"/>
              </a:rPr>
              <a:t>age 22+ </a:t>
            </a:r>
            <a:r>
              <a:rPr lang="en-US" sz="1800" dirty="0">
                <a:effectLst/>
                <a:latin typeface="Calibri" panose="020F0502020204030204" pitchFamily="34" charset="0"/>
                <a:ea typeface="Cambria" panose="02040503050406030204" pitchFamily="18" charset="0"/>
              </a:rPr>
              <a:t>(no access to birth-to-three, public school/special education, EPSDT, ADRS pre-employment transition services); goal to preserve current family/independent living situation </a:t>
            </a:r>
            <a:r>
              <a:rPr lang="en-US" sz="1800" b="1" dirty="0">
                <a:solidFill>
                  <a:schemeClr val="accent1"/>
                </a:solidFill>
                <a:effectLst/>
                <a:latin typeface="Calibri" panose="020F0502020204030204" pitchFamily="34" charset="0"/>
                <a:ea typeface="Cambria" panose="02040503050406030204" pitchFamily="18" charset="0"/>
              </a:rPr>
              <a:t>*and* goal to obtain/maintain competitive integrated employment if under age 65</a:t>
            </a:r>
            <a:r>
              <a:rPr lang="en-US" sz="1800" dirty="0">
                <a:effectLst/>
                <a:latin typeface="Calibri" panose="020F0502020204030204" pitchFamily="34" charset="0"/>
                <a:ea typeface="Cambria" panose="02040503050406030204" pitchFamily="18" charset="0"/>
              </a:rPr>
              <a:t>.</a:t>
            </a:r>
          </a:p>
          <a:p>
            <a:pPr marL="502920" lvl="1">
              <a:spcBef>
                <a:spcPts val="0"/>
              </a:spcBef>
              <a:spcAft>
                <a:spcPts val="0"/>
              </a:spcAft>
            </a:pPr>
            <a:r>
              <a:rPr lang="en-US" sz="1600" dirty="0">
                <a:solidFill>
                  <a:srgbClr val="FF0000"/>
                </a:solidFill>
                <a:latin typeface="Calibri" panose="020F0502020204030204" pitchFamily="34" charset="0"/>
                <a:ea typeface="Cambria" panose="02040503050406030204" pitchFamily="18" charset="0"/>
              </a:rPr>
              <a:t>Enrollment into 1915c Group #3</a:t>
            </a:r>
          </a:p>
          <a:p>
            <a:pPr marL="502920" lvl="1">
              <a:spcBef>
                <a:spcPts val="0"/>
              </a:spcBef>
              <a:spcAft>
                <a:spcPts val="0"/>
              </a:spcAft>
            </a:pPr>
            <a:endParaRPr lang="en-US" sz="1600" dirty="0">
              <a:solidFill>
                <a:srgbClr val="FF0000"/>
              </a:solidFill>
              <a:effectLst/>
              <a:latin typeface="Calibri" panose="020F0502020204030204" pitchFamily="34" charset="0"/>
              <a:ea typeface="Cambria" panose="02040503050406030204" pitchFamily="18" charset="0"/>
            </a:endParaRPr>
          </a:p>
          <a:p>
            <a:pPr marL="0" marR="0">
              <a:spcBef>
                <a:spcPts val="0"/>
              </a:spcBef>
              <a:spcAft>
                <a:spcPts val="0"/>
              </a:spcAft>
            </a:pPr>
            <a:r>
              <a:rPr lang="en-US" sz="1800" dirty="0">
                <a:effectLst/>
                <a:latin typeface="Calibri" panose="020F0502020204030204" pitchFamily="34" charset="0"/>
                <a:ea typeface="Cambria" panose="02040503050406030204" pitchFamily="18" charset="0"/>
              </a:rPr>
              <a:t>Enrollment Priority Category #2:  </a:t>
            </a:r>
            <a:r>
              <a:rPr lang="en-US" sz="1800" b="1" dirty="0">
                <a:solidFill>
                  <a:schemeClr val="accent1"/>
                </a:solidFill>
                <a:effectLst/>
                <a:latin typeface="Calibri" panose="020F0502020204030204" pitchFamily="34" charset="0"/>
                <a:ea typeface="Cambria" panose="02040503050406030204" pitchFamily="18" charset="0"/>
              </a:rPr>
              <a:t>On waiting list</a:t>
            </a:r>
            <a:r>
              <a:rPr lang="en-US" sz="1800" dirty="0">
                <a:effectLst/>
                <a:latin typeface="Calibri" panose="020F0502020204030204" pitchFamily="34" charset="0"/>
                <a:ea typeface="Cambria" panose="02040503050406030204" pitchFamily="18" charset="0"/>
              </a:rPr>
              <a:t>, live in pilot area where this waiver is operating, </a:t>
            </a:r>
            <a:r>
              <a:rPr lang="en-US" sz="1800" b="1" dirty="0">
                <a:solidFill>
                  <a:schemeClr val="accent1"/>
                </a:solidFill>
                <a:effectLst/>
                <a:latin typeface="Calibri" panose="020F0502020204030204" pitchFamily="34" charset="0"/>
                <a:ea typeface="Cambria" panose="02040503050406030204" pitchFamily="18" charset="0"/>
              </a:rPr>
              <a:t>age 22+ </a:t>
            </a:r>
            <a:r>
              <a:rPr lang="en-US" sz="1800" dirty="0">
                <a:effectLst/>
                <a:latin typeface="Calibri" panose="020F0502020204030204" pitchFamily="34" charset="0"/>
                <a:ea typeface="Cambria" panose="02040503050406030204" pitchFamily="18" charset="0"/>
              </a:rPr>
              <a:t>(no access to birth-to-three, public school/special education, EPSDT, ADRS pre-employment transition services); goal to  preserve current family/independent living situation.</a:t>
            </a:r>
          </a:p>
          <a:p>
            <a:pPr marL="502920" lvl="1">
              <a:spcBef>
                <a:spcPts val="0"/>
              </a:spcBef>
              <a:spcAft>
                <a:spcPts val="0"/>
              </a:spcAft>
            </a:pPr>
            <a:r>
              <a:rPr lang="en-US" sz="1600" dirty="0">
                <a:solidFill>
                  <a:srgbClr val="FF0000"/>
                </a:solidFill>
                <a:latin typeface="Calibri" panose="020F0502020204030204" pitchFamily="34" charset="0"/>
                <a:ea typeface="Cambria" panose="02040503050406030204" pitchFamily="18" charset="0"/>
              </a:rPr>
              <a:t>Enrollment into 1915c Group #3</a:t>
            </a:r>
          </a:p>
          <a:p>
            <a:pPr marL="502920" lvl="1">
              <a:spcBef>
                <a:spcPts val="0"/>
              </a:spcBef>
              <a:spcAft>
                <a:spcPts val="0"/>
              </a:spcAft>
            </a:pPr>
            <a:endParaRPr lang="en-US" sz="1600" dirty="0">
              <a:effectLst/>
              <a:latin typeface="Calibri" panose="020F0502020204030204" pitchFamily="34" charset="0"/>
              <a:ea typeface="Cambria" panose="02040503050406030204" pitchFamily="18" charset="0"/>
            </a:endParaRPr>
          </a:p>
          <a:p>
            <a:pPr marL="0" marR="0">
              <a:spcBef>
                <a:spcPts val="0"/>
              </a:spcBef>
              <a:spcAft>
                <a:spcPts val="0"/>
              </a:spcAft>
            </a:pPr>
            <a:r>
              <a:rPr lang="en-US" sz="1800" dirty="0">
                <a:effectLst/>
                <a:latin typeface="Calibri" panose="020F0502020204030204" pitchFamily="34" charset="0"/>
                <a:ea typeface="Cambria" panose="02040503050406030204" pitchFamily="18" charset="0"/>
              </a:rPr>
              <a:t>Enrollment Priority Category #3:  </a:t>
            </a:r>
            <a:r>
              <a:rPr lang="en-US" sz="1800" b="1" dirty="0">
                <a:solidFill>
                  <a:schemeClr val="accent1"/>
                </a:solidFill>
                <a:effectLst/>
                <a:latin typeface="Calibri" panose="020F0502020204030204" pitchFamily="34" charset="0"/>
                <a:ea typeface="Cambria" panose="02040503050406030204" pitchFamily="18" charset="0"/>
              </a:rPr>
              <a:t>Not on waiting list </a:t>
            </a:r>
            <a:r>
              <a:rPr lang="en-US" sz="1800" dirty="0">
                <a:effectLst/>
                <a:latin typeface="Calibri" panose="020F0502020204030204" pitchFamily="34" charset="0"/>
                <a:ea typeface="Cambria" panose="02040503050406030204" pitchFamily="18" charset="0"/>
              </a:rPr>
              <a:t>but apply through ADMH/DDD, live in pilot area where this waiver is operating, </a:t>
            </a:r>
            <a:r>
              <a:rPr lang="en-US" sz="1800" b="1" dirty="0">
                <a:solidFill>
                  <a:schemeClr val="accent1"/>
                </a:solidFill>
                <a:effectLst/>
                <a:latin typeface="Calibri" panose="020F0502020204030204" pitchFamily="34" charset="0"/>
                <a:ea typeface="Cambria" panose="02040503050406030204" pitchFamily="18" charset="0"/>
              </a:rPr>
              <a:t>age 22+ </a:t>
            </a:r>
            <a:r>
              <a:rPr lang="en-US" sz="1800" dirty="0">
                <a:effectLst/>
                <a:latin typeface="Calibri" panose="020F0502020204030204" pitchFamily="34" charset="0"/>
                <a:ea typeface="Cambria" panose="02040503050406030204" pitchFamily="18" charset="0"/>
              </a:rPr>
              <a:t>(no access to birth-to-three, public school/special education, EPSDT, ADRS pre-employment transition services); goal to  preserve current family/independent living situation </a:t>
            </a:r>
            <a:r>
              <a:rPr lang="en-US" sz="1800" b="1" dirty="0">
                <a:solidFill>
                  <a:schemeClr val="accent1"/>
                </a:solidFill>
                <a:effectLst/>
                <a:latin typeface="Calibri" panose="020F0502020204030204" pitchFamily="34" charset="0"/>
                <a:ea typeface="Cambria" panose="02040503050406030204" pitchFamily="18" charset="0"/>
              </a:rPr>
              <a:t>*and* goal to obtain/maintain competitive integrated employment if under age 65</a:t>
            </a:r>
            <a:r>
              <a:rPr lang="en-US" sz="1800" dirty="0">
                <a:effectLst/>
                <a:latin typeface="Calibri" panose="020F0502020204030204" pitchFamily="34" charset="0"/>
                <a:ea typeface="Cambria" panose="02040503050406030204" pitchFamily="18" charset="0"/>
              </a:rPr>
              <a:t>.</a:t>
            </a:r>
          </a:p>
          <a:p>
            <a:pPr marL="502920" lvl="1">
              <a:spcBef>
                <a:spcPts val="0"/>
              </a:spcBef>
              <a:spcAft>
                <a:spcPts val="0"/>
              </a:spcAft>
            </a:pPr>
            <a:r>
              <a:rPr lang="en-US" sz="1600" dirty="0">
                <a:solidFill>
                  <a:srgbClr val="FF0000"/>
                </a:solidFill>
                <a:latin typeface="Calibri" panose="020F0502020204030204" pitchFamily="34" charset="0"/>
                <a:ea typeface="Cambria" panose="02040503050406030204" pitchFamily="18" charset="0"/>
              </a:rPr>
              <a:t>Enrollment into 1915c Group #3 or 1915i</a:t>
            </a:r>
          </a:p>
          <a:p>
            <a:pPr marL="502920" lvl="1">
              <a:spcBef>
                <a:spcPts val="0"/>
              </a:spcBef>
              <a:spcAft>
                <a:spcPts val="0"/>
              </a:spcAft>
            </a:pPr>
            <a:endParaRPr lang="en-US" sz="1600" dirty="0">
              <a:effectLst/>
              <a:latin typeface="Calibri" panose="020F0502020204030204" pitchFamily="34" charset="0"/>
              <a:ea typeface="Cambria" panose="02040503050406030204" pitchFamily="18" charset="0"/>
            </a:endParaRPr>
          </a:p>
          <a:p>
            <a:pPr marL="0" marR="0">
              <a:spcBef>
                <a:spcPts val="0"/>
              </a:spcBef>
              <a:spcAft>
                <a:spcPts val="0"/>
              </a:spcAft>
            </a:pPr>
            <a:r>
              <a:rPr lang="en-US" sz="1800" dirty="0">
                <a:effectLst/>
                <a:latin typeface="Calibri" panose="020F0502020204030204" pitchFamily="34" charset="0"/>
                <a:ea typeface="Cambria" panose="02040503050406030204" pitchFamily="18" charset="0"/>
              </a:rPr>
              <a:t>Enrollment Priority Category #4:  </a:t>
            </a:r>
            <a:r>
              <a:rPr lang="en-US" sz="1800" b="1" dirty="0">
                <a:solidFill>
                  <a:schemeClr val="accent1"/>
                </a:solidFill>
                <a:effectLst/>
                <a:latin typeface="Calibri" panose="020F0502020204030204" pitchFamily="34" charset="0"/>
                <a:ea typeface="Cambria" panose="02040503050406030204" pitchFamily="18" charset="0"/>
              </a:rPr>
              <a:t>Not on waiting list </a:t>
            </a:r>
            <a:r>
              <a:rPr lang="en-US" sz="1800" dirty="0">
                <a:effectLst/>
                <a:latin typeface="Calibri" panose="020F0502020204030204" pitchFamily="34" charset="0"/>
                <a:ea typeface="Cambria" panose="02040503050406030204" pitchFamily="18" charset="0"/>
              </a:rPr>
              <a:t>but apply through ADMH/DDD, live in pilot area where this waiver is operating, </a:t>
            </a:r>
            <a:r>
              <a:rPr lang="en-US" sz="1800" b="1" dirty="0">
                <a:solidFill>
                  <a:schemeClr val="accent1"/>
                </a:solidFill>
                <a:effectLst/>
                <a:latin typeface="Calibri" panose="020F0502020204030204" pitchFamily="34" charset="0"/>
                <a:ea typeface="Cambria" panose="02040503050406030204" pitchFamily="18" charset="0"/>
              </a:rPr>
              <a:t>age 22+ </a:t>
            </a:r>
            <a:r>
              <a:rPr lang="en-US" sz="1800" dirty="0">
                <a:effectLst/>
                <a:latin typeface="Calibri" panose="020F0502020204030204" pitchFamily="34" charset="0"/>
                <a:ea typeface="Cambria" panose="02040503050406030204" pitchFamily="18" charset="0"/>
              </a:rPr>
              <a:t>(no access to birth-to-three, public school/special education, EPSDT, ADRS pre-employment transition services); goal to  preserve current family/independent living situation.</a:t>
            </a:r>
          </a:p>
          <a:p>
            <a:pPr marL="502920" lvl="1">
              <a:spcBef>
                <a:spcPts val="0"/>
              </a:spcBef>
              <a:spcAft>
                <a:spcPts val="0"/>
              </a:spcAft>
            </a:pPr>
            <a:r>
              <a:rPr lang="en-US" sz="1600" dirty="0">
                <a:solidFill>
                  <a:srgbClr val="FF0000"/>
                </a:solidFill>
                <a:latin typeface="Calibri" panose="020F0502020204030204" pitchFamily="34" charset="0"/>
                <a:ea typeface="Cambria" panose="02040503050406030204" pitchFamily="18" charset="0"/>
              </a:rPr>
              <a:t>Enrollment into 1915c Group #3 or 1915i</a:t>
            </a:r>
          </a:p>
          <a:p>
            <a:pPr marL="502920" lvl="1">
              <a:spcBef>
                <a:spcPts val="0"/>
              </a:spcBef>
              <a:spcAft>
                <a:spcPts val="0"/>
              </a:spcAft>
            </a:pPr>
            <a:endParaRPr lang="en-US" sz="1600" dirty="0">
              <a:effectLst/>
              <a:latin typeface="Calibri" panose="020F0502020204030204" pitchFamily="34" charset="0"/>
              <a:ea typeface="Cambria" panose="02040503050406030204" pitchFamily="18" charset="0"/>
            </a:endParaRPr>
          </a:p>
          <a:p>
            <a:pPr marL="0" marR="0">
              <a:spcBef>
                <a:spcPts val="0"/>
              </a:spcBef>
              <a:spcAft>
                <a:spcPts val="0"/>
              </a:spcAft>
            </a:pPr>
            <a:r>
              <a:rPr lang="en-US" sz="1800" dirty="0">
                <a:effectLst/>
                <a:latin typeface="Calibri" panose="020F0502020204030204" pitchFamily="34" charset="0"/>
                <a:ea typeface="Cambria" panose="02040503050406030204" pitchFamily="18" charset="0"/>
              </a:rPr>
              <a:t>Enrollment Priority Category #5:  </a:t>
            </a:r>
            <a:r>
              <a:rPr lang="en-US" sz="1800" b="1" dirty="0">
                <a:solidFill>
                  <a:schemeClr val="accent1"/>
                </a:solidFill>
                <a:effectLst/>
                <a:latin typeface="Calibri" panose="020F0502020204030204" pitchFamily="34" charset="0"/>
                <a:ea typeface="Cambria" panose="02040503050406030204" pitchFamily="18" charset="0"/>
              </a:rPr>
              <a:t>On waiting list</a:t>
            </a:r>
            <a:r>
              <a:rPr lang="en-US" sz="1800" dirty="0">
                <a:effectLst/>
                <a:latin typeface="Calibri" panose="020F0502020204030204" pitchFamily="34" charset="0"/>
                <a:ea typeface="Cambria" panose="02040503050406030204" pitchFamily="18" charset="0"/>
              </a:rPr>
              <a:t>; live in pilot area where this waiver is operating; transition </a:t>
            </a:r>
            <a:r>
              <a:rPr lang="en-US" sz="1800" b="1" dirty="0">
                <a:solidFill>
                  <a:schemeClr val="accent1"/>
                </a:solidFill>
                <a:effectLst/>
                <a:latin typeface="Calibri" panose="020F0502020204030204" pitchFamily="34" charset="0"/>
                <a:ea typeface="Cambria" panose="02040503050406030204" pitchFamily="18" charset="0"/>
              </a:rPr>
              <a:t>age 16-21 </a:t>
            </a:r>
            <a:r>
              <a:rPr lang="en-US" sz="1800" dirty="0">
                <a:effectLst/>
                <a:latin typeface="Calibri" panose="020F0502020204030204" pitchFamily="34" charset="0"/>
                <a:ea typeface="Cambria" panose="02040503050406030204" pitchFamily="18" charset="0"/>
              </a:rPr>
              <a:t>(public education/special education, ADRS pre-employment transition services still available; EPSDT available until age 21); goal to  preserve current family/independent living situation </a:t>
            </a:r>
            <a:r>
              <a:rPr lang="en-US" sz="1800" b="1" dirty="0">
                <a:solidFill>
                  <a:schemeClr val="accent1"/>
                </a:solidFill>
                <a:effectLst/>
                <a:latin typeface="Calibri" panose="020F0502020204030204" pitchFamily="34" charset="0"/>
                <a:ea typeface="Cambria" panose="02040503050406030204" pitchFamily="18" charset="0"/>
              </a:rPr>
              <a:t>*and* goal to obtain/maintain competitive integrated employment at exit from high school</a:t>
            </a:r>
            <a:r>
              <a:rPr lang="en-US" sz="1800" dirty="0">
                <a:effectLst/>
                <a:latin typeface="Calibri" panose="020F0502020204030204" pitchFamily="34" charset="0"/>
                <a:ea typeface="Cambria" panose="02040503050406030204" pitchFamily="18" charset="0"/>
              </a:rPr>
              <a:t>.</a:t>
            </a:r>
          </a:p>
          <a:p>
            <a:pPr marL="502920" lvl="1">
              <a:spcBef>
                <a:spcPts val="0"/>
              </a:spcBef>
              <a:spcAft>
                <a:spcPts val="0"/>
              </a:spcAft>
            </a:pPr>
            <a:r>
              <a:rPr lang="en-US" sz="1600" dirty="0">
                <a:solidFill>
                  <a:srgbClr val="FF0000"/>
                </a:solidFill>
                <a:latin typeface="Calibri" panose="020F0502020204030204" pitchFamily="34" charset="0"/>
                <a:ea typeface="Cambria" panose="02040503050406030204" pitchFamily="18" charset="0"/>
              </a:rPr>
              <a:t>Enrollment into 1915c Group #2</a:t>
            </a:r>
          </a:p>
          <a:p>
            <a:pPr marL="320040" lvl="1" indent="0">
              <a:spcBef>
                <a:spcPts val="0"/>
              </a:spcBef>
              <a:spcAft>
                <a:spcPts val="0"/>
              </a:spcAft>
              <a:buNone/>
            </a:pPr>
            <a:endParaRPr lang="en-US" sz="1600" dirty="0">
              <a:effectLst/>
              <a:latin typeface="Calibri" panose="020F0502020204030204" pitchFamily="34" charset="0"/>
              <a:ea typeface="Cambria" panose="02040503050406030204" pitchFamily="18" charset="0"/>
            </a:endParaRPr>
          </a:p>
          <a:p>
            <a:pPr marL="0" marR="0">
              <a:spcBef>
                <a:spcPts val="0"/>
              </a:spcBef>
              <a:spcAft>
                <a:spcPts val="0"/>
              </a:spcAft>
            </a:pPr>
            <a:r>
              <a:rPr lang="en-US" sz="1800" dirty="0">
                <a:effectLst/>
                <a:latin typeface="Calibri" panose="020F0502020204030204" pitchFamily="34" charset="0"/>
                <a:ea typeface="Cambria" panose="02040503050406030204" pitchFamily="18" charset="0"/>
              </a:rPr>
              <a:t>Enrollment Priority Category #6:  </a:t>
            </a:r>
            <a:r>
              <a:rPr lang="en-US" sz="1800" b="1" dirty="0">
                <a:solidFill>
                  <a:schemeClr val="accent1"/>
                </a:solidFill>
                <a:effectLst/>
                <a:latin typeface="Calibri" panose="020F0502020204030204" pitchFamily="34" charset="0"/>
                <a:ea typeface="Cambria" panose="02040503050406030204" pitchFamily="18" charset="0"/>
              </a:rPr>
              <a:t>Not on waiting list </a:t>
            </a:r>
            <a:r>
              <a:rPr lang="en-US" sz="1800" dirty="0">
                <a:effectLst/>
                <a:latin typeface="Calibri" panose="020F0502020204030204" pitchFamily="34" charset="0"/>
                <a:ea typeface="Cambria" panose="02040503050406030204" pitchFamily="18" charset="0"/>
              </a:rPr>
              <a:t>but apply through ADMH/DDD; live in pilot area where this waiver is operating; transition </a:t>
            </a:r>
            <a:r>
              <a:rPr lang="en-US" sz="1800" b="1" dirty="0">
                <a:solidFill>
                  <a:schemeClr val="accent1"/>
                </a:solidFill>
                <a:effectLst/>
                <a:latin typeface="Calibri" panose="020F0502020204030204" pitchFamily="34" charset="0"/>
                <a:ea typeface="Cambria" panose="02040503050406030204" pitchFamily="18" charset="0"/>
              </a:rPr>
              <a:t>age 16-21 </a:t>
            </a:r>
            <a:r>
              <a:rPr lang="en-US" sz="1800" dirty="0">
                <a:effectLst/>
                <a:latin typeface="Calibri" panose="020F0502020204030204" pitchFamily="34" charset="0"/>
                <a:ea typeface="Cambria" panose="02040503050406030204" pitchFamily="18" charset="0"/>
              </a:rPr>
              <a:t>(public education/special education, ADRS pre-employment transition services still available; EPSDT available unti</a:t>
            </a:r>
            <a:r>
              <a:rPr lang="en-US" sz="1800" dirty="0">
                <a:latin typeface="Calibri" panose="020F0502020204030204" pitchFamily="34" charset="0"/>
                <a:ea typeface="Cambria" panose="02040503050406030204" pitchFamily="18" charset="0"/>
              </a:rPr>
              <a:t>l age 21</a:t>
            </a:r>
            <a:r>
              <a:rPr lang="en-US" sz="1800" dirty="0">
                <a:effectLst/>
                <a:latin typeface="Calibri" panose="020F0502020204030204" pitchFamily="34" charset="0"/>
                <a:ea typeface="Cambria" panose="02040503050406030204" pitchFamily="18" charset="0"/>
              </a:rPr>
              <a:t>); goal to  preserve current family/independent living situation </a:t>
            </a:r>
            <a:r>
              <a:rPr lang="en-US" sz="1800" b="1" dirty="0">
                <a:solidFill>
                  <a:schemeClr val="accent1"/>
                </a:solidFill>
                <a:effectLst/>
                <a:latin typeface="Calibri" panose="020F0502020204030204" pitchFamily="34" charset="0"/>
                <a:ea typeface="Cambria" panose="02040503050406030204" pitchFamily="18" charset="0"/>
              </a:rPr>
              <a:t>*and* goal to obtain/maintain competitive integrated employment at exit from high school</a:t>
            </a:r>
            <a:r>
              <a:rPr lang="en-US" sz="1800" dirty="0">
                <a:effectLst/>
                <a:latin typeface="Calibri" panose="020F0502020204030204" pitchFamily="34" charset="0"/>
                <a:ea typeface="Cambria" panose="02040503050406030204" pitchFamily="18" charset="0"/>
              </a:rPr>
              <a:t>.</a:t>
            </a:r>
          </a:p>
          <a:p>
            <a:pPr marL="502920" lvl="1">
              <a:spcBef>
                <a:spcPts val="0"/>
              </a:spcBef>
              <a:spcAft>
                <a:spcPts val="0"/>
              </a:spcAft>
            </a:pPr>
            <a:r>
              <a:rPr lang="en-US" sz="1600" dirty="0">
                <a:solidFill>
                  <a:srgbClr val="FF0000"/>
                </a:solidFill>
                <a:latin typeface="Calibri" panose="020F0502020204030204" pitchFamily="34" charset="0"/>
                <a:ea typeface="Cambria" panose="02040503050406030204" pitchFamily="18" charset="0"/>
              </a:rPr>
              <a:t>Enrollment into 1915c Group #2 (if meets institutional level of care)</a:t>
            </a:r>
            <a:endParaRPr lang="en-US" sz="1600" dirty="0">
              <a:effectLst/>
              <a:latin typeface="Calibri" panose="020F0502020204030204" pitchFamily="34" charset="0"/>
              <a:ea typeface="Cambria" panose="02040503050406030204" pitchFamily="18" charset="0"/>
            </a:endParaRPr>
          </a:p>
        </p:txBody>
      </p:sp>
    </p:spTree>
    <p:extLst>
      <p:ext uri="{BB962C8B-B14F-4D97-AF65-F5344CB8AC3E}">
        <p14:creationId xmlns:p14="http://schemas.microsoft.com/office/powerpoint/2010/main" val="4124694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F2ED0-CDD7-4FEB-8DE2-158B970BD516}"/>
              </a:ext>
            </a:extLst>
          </p:cNvPr>
          <p:cNvSpPr>
            <a:spLocks noGrp="1"/>
          </p:cNvSpPr>
          <p:nvPr>
            <p:ph type="title"/>
          </p:nvPr>
        </p:nvSpPr>
        <p:spPr/>
        <p:txBody>
          <a:bodyPr/>
          <a:lstStyle/>
          <a:p>
            <a:r>
              <a:rPr lang="en-US" dirty="0"/>
              <a:t>Community Waiver Program</a:t>
            </a:r>
            <a:br>
              <a:rPr lang="en-US" dirty="0"/>
            </a:br>
            <a:r>
              <a:rPr lang="en-US" dirty="0"/>
              <a:t>Intake Process </a:t>
            </a:r>
            <a:r>
              <a:rPr lang="en-US" sz="3600" dirty="0"/>
              <a:t>(from New Application)</a:t>
            </a:r>
            <a:r>
              <a:rPr lang="en-US" b="1" dirty="0"/>
              <a:t>	</a:t>
            </a:r>
          </a:p>
        </p:txBody>
      </p:sp>
      <p:sp>
        <p:nvSpPr>
          <p:cNvPr id="3" name="Content Placeholder 2">
            <a:extLst>
              <a:ext uri="{FF2B5EF4-FFF2-40B4-BE49-F238E27FC236}">
                <a16:creationId xmlns:a16="http://schemas.microsoft.com/office/drawing/2014/main" id="{5A5E7646-9D70-460C-85EC-55BAA7431B71}"/>
              </a:ext>
            </a:extLst>
          </p:cNvPr>
          <p:cNvSpPr>
            <a:spLocks noGrp="1"/>
          </p:cNvSpPr>
          <p:nvPr>
            <p:ph idx="1"/>
          </p:nvPr>
        </p:nvSpPr>
        <p:spPr>
          <a:xfrm>
            <a:off x="1097280" y="1845733"/>
            <a:ext cx="10058400" cy="4410687"/>
          </a:xfrm>
        </p:spPr>
        <p:txBody>
          <a:bodyPr>
            <a:normAutofit lnSpcReduction="10000"/>
          </a:bodyPr>
          <a:lstStyle/>
          <a:p>
            <a:pPr marL="457200" indent="-457200">
              <a:buFont typeface="+mj-lt"/>
              <a:buAutoNum type="arabicPeriod"/>
            </a:pPr>
            <a:r>
              <a:rPr lang="en-US" dirty="0"/>
              <a:t>The person seeking Waiver services (or a caregiver) contacts the Call Center to initiate application.</a:t>
            </a:r>
          </a:p>
          <a:p>
            <a:pPr marL="457200" indent="-457200">
              <a:buFont typeface="+mj-lt"/>
              <a:buAutoNum type="arabicPeriod"/>
            </a:pPr>
            <a:r>
              <a:rPr lang="en-US" dirty="0"/>
              <a:t>The Call Center: </a:t>
            </a:r>
          </a:p>
          <a:p>
            <a:pPr marL="749808" lvl="1" indent="-457200"/>
            <a:r>
              <a:rPr lang="en-US" dirty="0"/>
              <a:t>Completes the updated Initial Contact Form;</a:t>
            </a:r>
          </a:p>
          <a:p>
            <a:pPr marL="749808" lvl="1" indent="-457200"/>
            <a:r>
              <a:rPr lang="en-US" dirty="0"/>
              <a:t>Determines the home county (and Pilot Area, if applicable)</a:t>
            </a:r>
          </a:p>
          <a:p>
            <a:pPr marL="749808" lvl="1" indent="-457200"/>
            <a:r>
              <a:rPr lang="en-US" dirty="0"/>
              <a:t>Informs the person of the Waiver programs offered there;</a:t>
            </a:r>
          </a:p>
          <a:p>
            <a:pPr marL="749808" lvl="1" indent="-457200"/>
            <a:r>
              <a:rPr lang="en-US" dirty="0"/>
              <a:t>Notifies the corresponding RCS Waiting List Coordinator of the new application;</a:t>
            </a:r>
          </a:p>
          <a:p>
            <a:pPr marL="749808" lvl="1" indent="-457200"/>
            <a:r>
              <a:rPr lang="en-US" dirty="0"/>
              <a:t>Informs the person of eligibility information required;</a:t>
            </a:r>
          </a:p>
          <a:p>
            <a:pPr marL="749808" lvl="1" indent="-457200"/>
            <a:r>
              <a:rPr lang="en-US" dirty="0"/>
              <a:t>Receives eligibility documentation gathered/submitted by the person/their caregiver(s) and, when sufficient, transmits to the Waiting List Coordinator for review;</a:t>
            </a:r>
          </a:p>
          <a:p>
            <a:pPr marL="457200" indent="-457200">
              <a:buFont typeface="+mj-lt"/>
              <a:buAutoNum type="arabicPeriod"/>
            </a:pPr>
            <a:r>
              <a:rPr lang="en-US" dirty="0"/>
              <a:t>The Waiting List Coordinator verifies statutory and Medicaid eligibility for the person and assigns them to a Waiting List (either 1915(c) or 1915(</a:t>
            </a:r>
            <a:r>
              <a:rPr lang="en-US" dirty="0" err="1"/>
              <a:t>i</a:t>
            </a:r>
            <a:r>
              <a:rPr lang="en-US" dirty="0"/>
              <a:t>), as applicable).</a:t>
            </a:r>
          </a:p>
          <a:p>
            <a:pPr marL="457200" indent="-457200">
              <a:buFont typeface="+mj-lt"/>
              <a:buAutoNum type="arabicPeriod"/>
            </a:pPr>
            <a:r>
              <a:rPr lang="en-US" dirty="0"/>
              <a:t>The Waiting List Coordinator refers eligible enrollees to the Support Coordinator Supervisor for initiation of the enrollment process.</a:t>
            </a:r>
          </a:p>
        </p:txBody>
      </p:sp>
    </p:spTree>
    <p:extLst>
      <p:ext uri="{BB962C8B-B14F-4D97-AF65-F5344CB8AC3E}">
        <p14:creationId xmlns:p14="http://schemas.microsoft.com/office/powerpoint/2010/main" val="3277099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A9464-7F65-4602-88FA-562DEEE2D1D6}"/>
              </a:ext>
            </a:extLst>
          </p:cNvPr>
          <p:cNvSpPr>
            <a:spLocks noGrp="1"/>
          </p:cNvSpPr>
          <p:nvPr>
            <p:ph type="ctrTitle"/>
          </p:nvPr>
        </p:nvSpPr>
        <p:spPr/>
        <p:txBody>
          <a:bodyPr/>
          <a:lstStyle/>
          <a:p>
            <a:r>
              <a:rPr lang="en-US" dirty="0"/>
              <a:t>Community Waiver Program Services</a:t>
            </a:r>
          </a:p>
        </p:txBody>
      </p:sp>
      <p:sp>
        <p:nvSpPr>
          <p:cNvPr id="3" name="Subtitle 2">
            <a:extLst>
              <a:ext uri="{FF2B5EF4-FFF2-40B4-BE49-F238E27FC236}">
                <a16:creationId xmlns:a16="http://schemas.microsoft.com/office/drawing/2014/main" id="{70817BD3-5817-44E7-82E2-B9D2F4C8C91E}"/>
              </a:ext>
            </a:extLst>
          </p:cNvPr>
          <p:cNvSpPr>
            <a:spLocks noGrp="1"/>
          </p:cNvSpPr>
          <p:nvPr>
            <p:ph type="subTitle" idx="1"/>
          </p:nvPr>
        </p:nvSpPr>
        <p:spPr/>
        <p:txBody>
          <a:bodyPr/>
          <a:lstStyle/>
          <a:p>
            <a:r>
              <a:rPr lang="en-US" dirty="0"/>
              <a:t>A Brief review</a:t>
            </a:r>
          </a:p>
        </p:txBody>
      </p:sp>
    </p:spTree>
    <p:extLst>
      <p:ext uri="{BB962C8B-B14F-4D97-AF65-F5344CB8AC3E}">
        <p14:creationId xmlns:p14="http://schemas.microsoft.com/office/powerpoint/2010/main" val="1639071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78AC7-C588-4605-9BBB-8CBCD73AAFF9}"/>
              </a:ext>
            </a:extLst>
          </p:cNvPr>
          <p:cNvSpPr>
            <a:spLocks noGrp="1"/>
          </p:cNvSpPr>
          <p:nvPr>
            <p:ph type="title"/>
          </p:nvPr>
        </p:nvSpPr>
        <p:spPr/>
        <p:txBody>
          <a:bodyPr/>
          <a:lstStyle/>
          <a:p>
            <a:r>
              <a:rPr lang="en-US" b="1" dirty="0"/>
              <a:t>Support Coordination</a:t>
            </a:r>
            <a:endParaRPr lang="en-US" dirty="0"/>
          </a:p>
        </p:txBody>
      </p:sp>
      <p:sp>
        <p:nvSpPr>
          <p:cNvPr id="3" name="Content Placeholder 2">
            <a:extLst>
              <a:ext uri="{FF2B5EF4-FFF2-40B4-BE49-F238E27FC236}">
                <a16:creationId xmlns:a16="http://schemas.microsoft.com/office/drawing/2014/main" id="{DD808B83-4FA6-4B93-BB3E-991E7E716C75}"/>
              </a:ext>
            </a:extLst>
          </p:cNvPr>
          <p:cNvSpPr>
            <a:spLocks noGrp="1"/>
          </p:cNvSpPr>
          <p:nvPr>
            <p:ph idx="1"/>
          </p:nvPr>
        </p:nvSpPr>
        <p:spPr/>
        <p:txBody>
          <a:bodyPr/>
          <a:lstStyle/>
          <a:p>
            <a:r>
              <a:rPr lang="en-US" dirty="0"/>
              <a:t>A case management role involving direct assistance with gaining access to waiver program services selected by the individual to meet one or more assessed needs. </a:t>
            </a:r>
          </a:p>
          <a:p>
            <a:endParaRPr lang="en-US" dirty="0"/>
          </a:p>
          <a:p>
            <a:pPr lvl="1"/>
            <a:r>
              <a:rPr lang="en-US" dirty="0"/>
              <a:t>Provided by Support Coordinators employed by ADMH DDD. </a:t>
            </a:r>
          </a:p>
          <a:p>
            <a:pPr lvl="1"/>
            <a:r>
              <a:rPr lang="en-US" dirty="0"/>
              <a:t>Comprehensive assessment of the individual, using both strengths and needs-based assessment tools.</a:t>
            </a:r>
          </a:p>
          <a:p>
            <a:pPr lvl="1"/>
            <a:r>
              <a:rPr lang="en-US" dirty="0"/>
              <a:t>Coordination of Person-Centered Planning process consistent with HCBS Settings Rule.</a:t>
            </a:r>
          </a:p>
          <a:p>
            <a:pPr lvl="1"/>
            <a:r>
              <a:rPr lang="en-US" dirty="0"/>
              <a:t>Monitoring of provision, adequacy, quality and effectiveness of Waiver services.</a:t>
            </a:r>
          </a:p>
          <a:p>
            <a:pPr lvl="1"/>
            <a:r>
              <a:rPr lang="en-US" dirty="0"/>
              <a:t>At least one (1) face-to-face visit with the individual each month during the first year of enrollment and quarterly thereafter.</a:t>
            </a:r>
          </a:p>
          <a:p>
            <a:pPr lvl="1"/>
            <a:endParaRPr lang="en-US" dirty="0"/>
          </a:p>
          <a:p>
            <a:pPr lvl="1"/>
            <a:endParaRPr lang="en-US" dirty="0"/>
          </a:p>
        </p:txBody>
      </p:sp>
    </p:spTree>
    <p:extLst>
      <p:ext uri="{BB962C8B-B14F-4D97-AF65-F5344CB8AC3E}">
        <p14:creationId xmlns:p14="http://schemas.microsoft.com/office/powerpoint/2010/main" val="2862432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91C02-1A57-4F52-A775-4538415EE91D}"/>
              </a:ext>
            </a:extLst>
          </p:cNvPr>
          <p:cNvSpPr>
            <a:spLocks noGrp="1"/>
          </p:cNvSpPr>
          <p:nvPr>
            <p:ph type="title"/>
          </p:nvPr>
        </p:nvSpPr>
        <p:spPr>
          <a:xfrm>
            <a:off x="1097280" y="286603"/>
            <a:ext cx="10058400" cy="1450757"/>
          </a:xfrm>
        </p:spPr>
        <p:txBody>
          <a:bodyPr/>
          <a:lstStyle/>
          <a:p>
            <a:r>
              <a:rPr lang="en-US" dirty="0"/>
              <a:t>CWP Overview</a:t>
            </a:r>
          </a:p>
        </p:txBody>
      </p:sp>
      <p:sp>
        <p:nvSpPr>
          <p:cNvPr id="3" name="Content Placeholder 2">
            <a:extLst>
              <a:ext uri="{FF2B5EF4-FFF2-40B4-BE49-F238E27FC236}">
                <a16:creationId xmlns:a16="http://schemas.microsoft.com/office/drawing/2014/main" id="{757F947F-CECF-409C-B324-FDA415ADE5FD}"/>
              </a:ext>
            </a:extLst>
          </p:cNvPr>
          <p:cNvSpPr>
            <a:spLocks noGrp="1"/>
          </p:cNvSpPr>
          <p:nvPr>
            <p:ph idx="1"/>
          </p:nvPr>
        </p:nvSpPr>
        <p:spPr>
          <a:xfrm>
            <a:off x="1097280" y="1845734"/>
            <a:ext cx="10058400" cy="4321602"/>
          </a:xfrm>
        </p:spPr>
        <p:txBody>
          <a:bodyPr>
            <a:normAutofit/>
          </a:bodyPr>
          <a:lstStyle/>
          <a:p>
            <a:r>
              <a:rPr lang="en-US" sz="4000" dirty="0"/>
              <a:t>Enrollments Begin:	April 1, 2021</a:t>
            </a:r>
          </a:p>
          <a:p>
            <a:r>
              <a:rPr lang="en-US" sz="4000" dirty="0"/>
              <a:t>Outreach Begins:		December, 2020</a:t>
            </a:r>
          </a:p>
          <a:p>
            <a:r>
              <a:rPr lang="en-US" sz="4000" dirty="0"/>
              <a:t>Goals:</a:t>
            </a:r>
          </a:p>
          <a:p>
            <a:pPr lvl="1"/>
            <a:r>
              <a:rPr lang="en-US" sz="4000" dirty="0"/>
              <a:t>Support full participation in communities</a:t>
            </a:r>
          </a:p>
          <a:p>
            <a:pPr lvl="1"/>
            <a:r>
              <a:rPr lang="en-US" sz="4000" dirty="0"/>
              <a:t>Preserve natural/existing living arrangements</a:t>
            </a:r>
          </a:p>
          <a:p>
            <a:pPr lvl="1"/>
            <a:r>
              <a:rPr lang="en-US" sz="4000" dirty="0"/>
              <a:t>Reduce the Waiting List more rapidly</a:t>
            </a:r>
          </a:p>
          <a:p>
            <a:pPr lvl="3"/>
            <a:endParaRPr lang="en-US" dirty="0"/>
          </a:p>
        </p:txBody>
      </p:sp>
    </p:spTree>
    <p:extLst>
      <p:ext uri="{BB962C8B-B14F-4D97-AF65-F5344CB8AC3E}">
        <p14:creationId xmlns:p14="http://schemas.microsoft.com/office/powerpoint/2010/main" val="10788928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78AC7-C588-4605-9BBB-8CBCD73AAFF9}"/>
              </a:ext>
            </a:extLst>
          </p:cNvPr>
          <p:cNvSpPr>
            <a:spLocks noGrp="1"/>
          </p:cNvSpPr>
          <p:nvPr>
            <p:ph type="title"/>
          </p:nvPr>
        </p:nvSpPr>
        <p:spPr/>
        <p:txBody>
          <a:bodyPr/>
          <a:lstStyle/>
          <a:p>
            <a:r>
              <a:rPr lang="en-US" b="1" dirty="0"/>
              <a:t>Personal Assistance - Home</a:t>
            </a:r>
            <a:endParaRPr lang="en-US" dirty="0"/>
          </a:p>
        </p:txBody>
      </p:sp>
      <p:sp>
        <p:nvSpPr>
          <p:cNvPr id="3" name="Content Placeholder 2">
            <a:extLst>
              <a:ext uri="{FF2B5EF4-FFF2-40B4-BE49-F238E27FC236}">
                <a16:creationId xmlns:a16="http://schemas.microsoft.com/office/drawing/2014/main" id="{DD808B83-4FA6-4B93-BB3E-991E7E716C75}"/>
              </a:ext>
            </a:extLst>
          </p:cNvPr>
          <p:cNvSpPr>
            <a:spLocks noGrp="1"/>
          </p:cNvSpPr>
          <p:nvPr>
            <p:ph idx="1"/>
          </p:nvPr>
        </p:nvSpPr>
        <p:spPr/>
        <p:txBody>
          <a:bodyPr>
            <a:normAutofit lnSpcReduction="10000"/>
          </a:bodyPr>
          <a:lstStyle/>
          <a:p>
            <a:r>
              <a:rPr lang="en-US" dirty="0"/>
              <a:t>Designed to complement - but not supplant - natural supports and assist an individual with a disability to perform, in his/her home, activities of daily living that the individual would typically do for themselves if they did not have a disability. </a:t>
            </a:r>
          </a:p>
          <a:p>
            <a:pPr lvl="1"/>
            <a:r>
              <a:rPr lang="en-US" dirty="0"/>
              <a:t>May be used to support the individual to prepare for competitive integrated employment (i.e. getting ready for work) and to be transported to the job. </a:t>
            </a:r>
          </a:p>
          <a:p>
            <a:pPr lvl="1"/>
            <a:r>
              <a:rPr lang="en-US" dirty="0"/>
              <a:t>Includes assistance, support, or partial participation with eating, toileting, personal hygiene and grooming, dressing and other activities of daily living.</a:t>
            </a:r>
          </a:p>
          <a:p>
            <a:pPr lvl="1"/>
            <a:r>
              <a:rPr lang="en-US" dirty="0"/>
              <a:t>Includes meal preparation, homemaker tasks, and home chore services, involving the waiver participant to the greatest extent possible.</a:t>
            </a:r>
          </a:p>
          <a:p>
            <a:pPr lvl="1"/>
            <a:r>
              <a:rPr lang="en-US" dirty="0"/>
              <a:t>Using self-direction, this service can be provided by a natural caregiver(s) or relative(s) living in the same residence.</a:t>
            </a:r>
          </a:p>
          <a:p>
            <a:pPr lvl="2"/>
            <a:r>
              <a:rPr lang="en-US" dirty="0"/>
              <a:t>Cannot also be the legal guardian/Medicaid representative for self-directed services.</a:t>
            </a:r>
          </a:p>
          <a:p>
            <a:pPr lvl="1"/>
            <a:r>
              <a:rPr lang="en-US" dirty="0"/>
              <a:t>Maximum 972 units/month (50% of this – 486 units – if provided by natural caregiver(s)/relative(s)).</a:t>
            </a:r>
          </a:p>
          <a:p>
            <a:pPr lvl="1"/>
            <a:r>
              <a:rPr lang="en-US" dirty="0"/>
              <a:t>Actual units authorized based on Personal Care Assessment results.</a:t>
            </a:r>
          </a:p>
          <a:p>
            <a:pPr lvl="1"/>
            <a:endParaRPr lang="en-US" dirty="0"/>
          </a:p>
        </p:txBody>
      </p:sp>
    </p:spTree>
    <p:extLst>
      <p:ext uri="{BB962C8B-B14F-4D97-AF65-F5344CB8AC3E}">
        <p14:creationId xmlns:p14="http://schemas.microsoft.com/office/powerpoint/2010/main" val="4277444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78AC7-C588-4605-9BBB-8CBCD73AAFF9}"/>
              </a:ext>
            </a:extLst>
          </p:cNvPr>
          <p:cNvSpPr>
            <a:spLocks noGrp="1"/>
          </p:cNvSpPr>
          <p:nvPr>
            <p:ph type="title"/>
          </p:nvPr>
        </p:nvSpPr>
        <p:spPr/>
        <p:txBody>
          <a:bodyPr/>
          <a:lstStyle/>
          <a:p>
            <a:r>
              <a:rPr lang="en-US" b="1" dirty="0"/>
              <a:t>Personal Assistance - Community</a:t>
            </a:r>
            <a:endParaRPr lang="en-US" dirty="0"/>
          </a:p>
        </p:txBody>
      </p:sp>
      <p:sp>
        <p:nvSpPr>
          <p:cNvPr id="3" name="Content Placeholder 2">
            <a:extLst>
              <a:ext uri="{FF2B5EF4-FFF2-40B4-BE49-F238E27FC236}">
                <a16:creationId xmlns:a16="http://schemas.microsoft.com/office/drawing/2014/main" id="{DD808B83-4FA6-4B93-BB3E-991E7E716C75}"/>
              </a:ext>
            </a:extLst>
          </p:cNvPr>
          <p:cNvSpPr>
            <a:spLocks noGrp="1"/>
          </p:cNvSpPr>
          <p:nvPr>
            <p:ph idx="1"/>
          </p:nvPr>
        </p:nvSpPr>
        <p:spPr/>
        <p:txBody>
          <a:bodyPr>
            <a:normAutofit/>
          </a:bodyPr>
          <a:lstStyle/>
          <a:p>
            <a:r>
              <a:rPr lang="en-US" dirty="0"/>
              <a:t>Designed to assist the individual to participate fully in the community by providing supports for activities of daily living that the individual would typically do for themselves if they did not have a disability. </a:t>
            </a:r>
          </a:p>
          <a:p>
            <a:pPr lvl="1"/>
            <a:r>
              <a:rPr lang="en-US" dirty="0"/>
              <a:t>May be provided outside the home, at an integrated workplace, or other places in the broader community to support participation, involvement and contribution. </a:t>
            </a:r>
          </a:p>
          <a:p>
            <a:pPr lvl="1"/>
            <a:r>
              <a:rPr lang="en-US" dirty="0"/>
              <a:t>Includes accompaniment, minor problem-solving, engagement with co-workers/members of the community, and development of positive/reciprocal relationships.</a:t>
            </a:r>
          </a:p>
          <a:p>
            <a:pPr lvl="1"/>
            <a:r>
              <a:rPr lang="en-US" dirty="0"/>
              <a:t>Not available when another covered service is provided for which Personal Assistance – Community is a component (e.g., Employment Supports, Respite, Community Integration Connections, Supported Living, Adult Family Home, Community-Based Residential, etc.).</a:t>
            </a:r>
          </a:p>
          <a:p>
            <a:pPr lvl="1"/>
            <a:r>
              <a:rPr lang="en-US" dirty="0"/>
              <a:t>Does not include transportation to and from this service.</a:t>
            </a:r>
          </a:p>
          <a:p>
            <a:pPr lvl="1"/>
            <a:r>
              <a:rPr lang="en-US" dirty="0"/>
              <a:t>Actual units authorized based on Personal Care Assessment results.</a:t>
            </a:r>
          </a:p>
          <a:p>
            <a:pPr lvl="1"/>
            <a:endParaRPr lang="en-US" dirty="0"/>
          </a:p>
        </p:txBody>
      </p:sp>
    </p:spTree>
    <p:extLst>
      <p:ext uri="{BB962C8B-B14F-4D97-AF65-F5344CB8AC3E}">
        <p14:creationId xmlns:p14="http://schemas.microsoft.com/office/powerpoint/2010/main" val="3611965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78AC7-C588-4605-9BBB-8CBCD73AAFF9}"/>
              </a:ext>
            </a:extLst>
          </p:cNvPr>
          <p:cNvSpPr>
            <a:spLocks noGrp="1"/>
          </p:cNvSpPr>
          <p:nvPr>
            <p:ph type="title"/>
          </p:nvPr>
        </p:nvSpPr>
        <p:spPr/>
        <p:txBody>
          <a:bodyPr/>
          <a:lstStyle/>
          <a:p>
            <a:r>
              <a:rPr lang="en-US" b="1" dirty="0"/>
              <a:t>Community Transportation</a:t>
            </a:r>
            <a:endParaRPr lang="en-US" dirty="0"/>
          </a:p>
        </p:txBody>
      </p:sp>
      <p:sp>
        <p:nvSpPr>
          <p:cNvPr id="3" name="Content Placeholder 2">
            <a:extLst>
              <a:ext uri="{FF2B5EF4-FFF2-40B4-BE49-F238E27FC236}">
                <a16:creationId xmlns:a16="http://schemas.microsoft.com/office/drawing/2014/main" id="{DD808B83-4FA6-4B93-BB3E-991E7E716C75}"/>
              </a:ext>
            </a:extLst>
          </p:cNvPr>
          <p:cNvSpPr>
            <a:spLocks noGrp="1"/>
          </p:cNvSpPr>
          <p:nvPr>
            <p:ph idx="1"/>
          </p:nvPr>
        </p:nvSpPr>
        <p:spPr/>
        <p:txBody>
          <a:bodyPr/>
          <a:lstStyle/>
          <a:p>
            <a:r>
              <a:rPr lang="en-US" dirty="0"/>
              <a:t>Transportation services offered in order to enable an individual to access the broader community, including competitive integrated workplaces and opportunities for integrated community participation. </a:t>
            </a:r>
          </a:p>
          <a:p>
            <a:pPr lvl="1"/>
            <a:r>
              <a:rPr lang="en-US" dirty="0"/>
              <a:t>A natural or paid support-giver may accompany the person using Community Transportation, if the need for such supports are necessary and documented in the Person-Centered Plan.</a:t>
            </a:r>
          </a:p>
          <a:p>
            <a:pPr lvl="1"/>
            <a:r>
              <a:rPr lang="en-US" dirty="0"/>
              <a:t>Never replaces natural supports available to the waiver participant but rather augments these natural supports, as needed, to ensure these natural supports can continue to be sustained over time. </a:t>
            </a:r>
          </a:p>
          <a:p>
            <a:pPr lvl="1"/>
            <a:r>
              <a:rPr lang="en-US" dirty="0"/>
              <a:t>Whenever possible, family, neighbors, co-workers, carpools or friends are utilized to provide this assistance without charge, although the service allows for a flat per diem reimbursement in the event/on the occasion such supports are not available. </a:t>
            </a:r>
          </a:p>
          <a:p>
            <a:pPr lvl="1"/>
            <a:endParaRPr lang="en-US" dirty="0"/>
          </a:p>
          <a:p>
            <a:pPr lvl="1"/>
            <a:endParaRPr lang="en-US" dirty="0"/>
          </a:p>
        </p:txBody>
      </p:sp>
    </p:spTree>
    <p:extLst>
      <p:ext uri="{BB962C8B-B14F-4D97-AF65-F5344CB8AC3E}">
        <p14:creationId xmlns:p14="http://schemas.microsoft.com/office/powerpoint/2010/main" val="17166968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78AC7-C588-4605-9BBB-8CBCD73AAFF9}"/>
              </a:ext>
            </a:extLst>
          </p:cNvPr>
          <p:cNvSpPr>
            <a:spLocks noGrp="1"/>
          </p:cNvSpPr>
          <p:nvPr>
            <p:ph type="title"/>
          </p:nvPr>
        </p:nvSpPr>
        <p:spPr/>
        <p:txBody>
          <a:bodyPr/>
          <a:lstStyle/>
          <a:p>
            <a:r>
              <a:rPr lang="en-US" b="1" dirty="0"/>
              <a:t>Breaks &amp; Opportunities (Respite)</a:t>
            </a:r>
            <a:endParaRPr lang="en-US" dirty="0"/>
          </a:p>
        </p:txBody>
      </p:sp>
      <p:sp>
        <p:nvSpPr>
          <p:cNvPr id="3" name="Content Placeholder 2">
            <a:extLst>
              <a:ext uri="{FF2B5EF4-FFF2-40B4-BE49-F238E27FC236}">
                <a16:creationId xmlns:a16="http://schemas.microsoft.com/office/drawing/2014/main" id="{DD808B83-4FA6-4B93-BB3E-991E7E716C75}"/>
              </a:ext>
            </a:extLst>
          </p:cNvPr>
          <p:cNvSpPr>
            <a:spLocks noGrp="1"/>
          </p:cNvSpPr>
          <p:nvPr>
            <p:ph idx="1"/>
          </p:nvPr>
        </p:nvSpPr>
        <p:spPr/>
        <p:txBody>
          <a:bodyPr/>
          <a:lstStyle/>
          <a:p>
            <a:r>
              <a:rPr lang="en-US" dirty="0"/>
              <a:t>Services provided for time-limited periods when the family or other natural supports are temporarily unable to continue to provide support, care and supervision to the waiver participant. </a:t>
            </a:r>
          </a:p>
          <a:p>
            <a:pPr lvl="1"/>
            <a:r>
              <a:rPr lang="en-US" dirty="0"/>
              <a:t>Provided in the waiver participant’s home or the pre-approved private home of the provider.</a:t>
            </a:r>
          </a:p>
          <a:p>
            <a:pPr lvl="1"/>
            <a:r>
              <a:rPr lang="en-US" dirty="0"/>
              <a:t>Provided during specific periods of time in a day, week or month when the unpaid family/natural support-givers typically provide support, care, and supervision.</a:t>
            </a:r>
          </a:p>
          <a:p>
            <a:pPr lvl="1"/>
            <a:r>
              <a:rPr lang="en-US" dirty="0"/>
              <a:t>Limited to 30 days of service per person per calendar year (216 hours per person per calendar year).</a:t>
            </a:r>
          </a:p>
          <a:p>
            <a:pPr lvl="1"/>
            <a:r>
              <a:rPr lang="en-US" dirty="0"/>
              <a:t>Can be provided in an unexpected situation (e.g., crisis), to allow time for assessment, planning, and intervention in order to prevent the loss of the family/natural support living arrangement.</a:t>
            </a:r>
          </a:p>
        </p:txBody>
      </p:sp>
    </p:spTree>
    <p:extLst>
      <p:ext uri="{BB962C8B-B14F-4D97-AF65-F5344CB8AC3E}">
        <p14:creationId xmlns:p14="http://schemas.microsoft.com/office/powerpoint/2010/main" val="4166263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Remote Supports</a:t>
            </a:r>
            <a:endParaRPr lang="en-US"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lstStyle/>
          <a:p>
            <a:r>
              <a:rPr lang="en-US" dirty="0"/>
              <a:t>Supports at the place of residence by Remote Support staff housed at a remote location and who are engaged with the person through equipment with the capability for live, two-way communication. </a:t>
            </a:r>
          </a:p>
          <a:p>
            <a:pPr lvl="1"/>
            <a:r>
              <a:rPr lang="en-US" dirty="0"/>
              <a:t>Provided in real time, not via a recording, by awake staff at a remote monitoring base using the appropriate stable, reliable connection.</a:t>
            </a:r>
          </a:p>
          <a:p>
            <a:pPr lvl="1"/>
            <a:r>
              <a:rPr lang="en-US" dirty="0"/>
              <a:t>Intended to address a person's assessed needs in his/her residence and are to be provided in a manner that promotes autonomy and minimizes dependence on paid support staff. </a:t>
            </a:r>
          </a:p>
          <a:p>
            <a:pPr lvl="1"/>
            <a:r>
              <a:rPr lang="en-US" dirty="0"/>
              <a:t>The Remote Support staff shall have detailed and current written protocols for responding to a person's needs as specified in the PCP, including contact information for the backup support person(s) to provide assistance when necessary. </a:t>
            </a:r>
          </a:p>
          <a:p>
            <a:pPr lvl="1"/>
            <a:r>
              <a:rPr lang="en-US" dirty="0"/>
              <a:t>A backup support person is always identified, available and responsible for responding.</a:t>
            </a:r>
          </a:p>
        </p:txBody>
      </p:sp>
    </p:spTree>
    <p:extLst>
      <p:ext uri="{BB962C8B-B14F-4D97-AF65-F5344CB8AC3E}">
        <p14:creationId xmlns:p14="http://schemas.microsoft.com/office/powerpoint/2010/main" val="32079744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Assistive Technology &amp; Adaptive Aids</a:t>
            </a:r>
            <a:endParaRPr lang="en-US"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lstStyle/>
          <a:p>
            <a:r>
              <a:rPr lang="en-US" dirty="0"/>
              <a:t>Items used to increase, maintain, or improve functional capabilities and to support increased independence in the home, in community participation, and in competitive integrated employment.</a:t>
            </a:r>
          </a:p>
          <a:p>
            <a:pPr lvl="1"/>
            <a:r>
              <a:rPr lang="en-US" dirty="0"/>
              <a:t>Covers purchases, leasing, shipping costs, and as necessary, repair of equipment.</a:t>
            </a:r>
          </a:p>
          <a:p>
            <a:pPr lvl="1"/>
            <a:r>
              <a:rPr lang="en-US" dirty="0"/>
              <a:t>Must include evaluation of the needs of the individual by an appropriate professional, including functional assessment of the impact of provision of the service.</a:t>
            </a:r>
          </a:p>
          <a:p>
            <a:pPr lvl="1"/>
            <a:r>
              <a:rPr lang="en-US" dirty="0"/>
              <a:t>Must include strategies for training the individual and their natural/unpaid and paid supporters.</a:t>
            </a:r>
          </a:p>
          <a:p>
            <a:pPr lvl="1"/>
            <a:r>
              <a:rPr lang="en-US" dirty="0"/>
              <a:t>Examples: adaptive switches; adaptive equipment for feeding and oral hygiene; toileting equipment; communication devices; hearing/vision assistive devices; computer and other equipment to accommodate workplace participation; environmental control software.</a:t>
            </a:r>
          </a:p>
        </p:txBody>
      </p:sp>
    </p:spTree>
    <p:extLst>
      <p:ext uri="{BB962C8B-B14F-4D97-AF65-F5344CB8AC3E}">
        <p14:creationId xmlns:p14="http://schemas.microsoft.com/office/powerpoint/2010/main" val="10484608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Employment Supports – Individual</a:t>
            </a:r>
            <a:endParaRPr lang="en-US"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lstStyle/>
          <a:p>
            <a:r>
              <a:rPr lang="en-US" dirty="0"/>
              <a:t>A progression of services provided on an individual basis for a person who needs support in order to obtain/maintain an individualized, competitive or customized job in an integrated community setting.</a:t>
            </a:r>
          </a:p>
          <a:p>
            <a:endParaRPr lang="en-US" dirty="0"/>
          </a:p>
          <a:p>
            <a:pPr lvl="1"/>
            <a:r>
              <a:rPr lang="en-US" dirty="0"/>
              <a:t>Exploration</a:t>
            </a:r>
          </a:p>
          <a:p>
            <a:pPr lvl="1"/>
            <a:r>
              <a:rPr lang="en-US" dirty="0"/>
              <a:t>Discovery</a:t>
            </a:r>
          </a:p>
          <a:p>
            <a:pPr lvl="1"/>
            <a:r>
              <a:rPr lang="en-US" dirty="0"/>
              <a:t>Job Development Plan</a:t>
            </a:r>
          </a:p>
          <a:p>
            <a:pPr lvl="1"/>
            <a:r>
              <a:rPr lang="en-US" dirty="0"/>
              <a:t>Job Development</a:t>
            </a:r>
          </a:p>
          <a:p>
            <a:pPr lvl="1"/>
            <a:r>
              <a:rPr lang="en-US" dirty="0"/>
              <a:t> Job Coaching</a:t>
            </a:r>
          </a:p>
          <a:p>
            <a:pPr lvl="1"/>
            <a:r>
              <a:rPr lang="en-US" dirty="0"/>
              <a:t>Career Advancement</a:t>
            </a:r>
          </a:p>
          <a:p>
            <a:pPr lvl="1"/>
            <a:endParaRPr lang="en-US" dirty="0"/>
          </a:p>
        </p:txBody>
      </p:sp>
    </p:spTree>
    <p:extLst>
      <p:ext uri="{BB962C8B-B14F-4D97-AF65-F5344CB8AC3E}">
        <p14:creationId xmlns:p14="http://schemas.microsoft.com/office/powerpoint/2010/main" val="22943305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Employment Supports – Individual</a:t>
            </a:r>
            <a:br>
              <a:rPr lang="en-US" b="1" dirty="0"/>
            </a:br>
            <a:r>
              <a:rPr lang="en-US" sz="3600" b="1" dirty="0"/>
              <a:t>Exploration</a:t>
            </a:r>
            <a:endParaRPr lang="en-US" sz="3600"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lstStyle/>
          <a:p>
            <a:r>
              <a:rPr lang="en-US" dirty="0"/>
              <a:t>A service designed to help a person make an informed choice about whether they wish to pursue an individualized, competitive or customized job in an integrated community setting.</a:t>
            </a:r>
          </a:p>
          <a:p>
            <a:pPr lvl="1"/>
            <a:r>
              <a:rPr lang="en-US" dirty="0"/>
              <a:t>Limited to no more than thirty (30) calendar days from the date of service initiation.</a:t>
            </a:r>
          </a:p>
          <a:p>
            <a:pPr lvl="1"/>
            <a:r>
              <a:rPr lang="en-US" dirty="0"/>
              <a:t>Not appropriate for persons who know they want to pursue an individualized, competitive or customized job in an integrated community setting.</a:t>
            </a:r>
          </a:p>
          <a:p>
            <a:pPr lvl="1"/>
            <a:r>
              <a:rPr lang="en-US" dirty="0"/>
              <a:t>Includes introductory activities to identify a person's areas of specific interest, experience and skill related to individualized, integrated employment. </a:t>
            </a:r>
          </a:p>
          <a:p>
            <a:pPr lvl="1"/>
            <a:r>
              <a:rPr lang="en-US" dirty="0"/>
              <a:t>Includes exploration of employment opportunities that are specifically related to the person's identified interests, experiences and/or skills through at least three uniquely arranged business tours, informational interviews and/or job shadows.</a:t>
            </a:r>
          </a:p>
          <a:p>
            <a:pPr lvl="1"/>
            <a:r>
              <a:rPr lang="en-US" dirty="0"/>
              <a:t>Includes introductory, basic education on the numerous work incentives for SSI and/or SSDI beneficiaries and how Supported Employment services work (including Vocational Rehabilitation services). </a:t>
            </a:r>
          </a:p>
          <a:p>
            <a:pPr lvl="1"/>
            <a:endParaRPr lang="en-US" dirty="0"/>
          </a:p>
          <a:p>
            <a:pPr lvl="1"/>
            <a:endParaRPr lang="en-US" dirty="0"/>
          </a:p>
        </p:txBody>
      </p:sp>
    </p:spTree>
    <p:extLst>
      <p:ext uri="{BB962C8B-B14F-4D97-AF65-F5344CB8AC3E}">
        <p14:creationId xmlns:p14="http://schemas.microsoft.com/office/powerpoint/2010/main" val="1404817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Employment Supports – Individual</a:t>
            </a:r>
            <a:br>
              <a:rPr lang="en-US" b="1" dirty="0"/>
            </a:br>
            <a:r>
              <a:rPr lang="en-US" sz="3600" b="1" dirty="0"/>
              <a:t>Discovery</a:t>
            </a:r>
            <a:endParaRPr lang="en-US" sz="3600"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lstStyle/>
          <a:p>
            <a:r>
              <a:rPr lang="en-US" dirty="0"/>
              <a:t>A service designed to help a person, who wishes to pursue an individualized, competitive or customized job in an integrated community setting, to identify through person-centered assessment, planning, and exploration:</a:t>
            </a:r>
          </a:p>
          <a:p>
            <a:pPr lvl="2"/>
            <a:r>
              <a:rPr lang="en-US" dirty="0"/>
              <a:t>Strong interests toward one or more specific aspects of the labor market.</a:t>
            </a:r>
          </a:p>
          <a:p>
            <a:pPr lvl="2"/>
            <a:r>
              <a:rPr lang="en-US" dirty="0"/>
              <a:t>Skills, strengths and other contributions likely to be valuable to employers.</a:t>
            </a:r>
          </a:p>
          <a:p>
            <a:pPr lvl="2"/>
            <a:r>
              <a:rPr lang="en-US" dirty="0"/>
              <a:t>Conditions necessary for successful employment.</a:t>
            </a:r>
          </a:p>
          <a:p>
            <a:pPr lvl="1"/>
            <a:r>
              <a:rPr lang="en-US" dirty="0"/>
              <a:t>May involve a comprehensive analysis of the person's history, interviews with family, friends and support staff, observing the person performing work skills, and career research.</a:t>
            </a:r>
          </a:p>
          <a:p>
            <a:pPr lvl="1"/>
            <a:r>
              <a:rPr lang="en-US" dirty="0"/>
              <a:t>May involve the writing of a Profile specific in order to provide a valid assessment for Vocational Rehabilitation (VR) services to begin, which would begin with the development of an Employment Plan through ADRS.</a:t>
            </a:r>
          </a:p>
          <a:p>
            <a:pPr lvl="1"/>
            <a:r>
              <a:rPr lang="en-US" dirty="0"/>
              <a:t>Limited to no more than sixty (60) calendar days from the date of service initiation. </a:t>
            </a:r>
          </a:p>
          <a:p>
            <a:pPr lvl="1"/>
            <a:endParaRPr lang="en-US" dirty="0"/>
          </a:p>
          <a:p>
            <a:pPr lvl="1"/>
            <a:endParaRPr lang="en-US" dirty="0"/>
          </a:p>
        </p:txBody>
      </p:sp>
    </p:spTree>
    <p:extLst>
      <p:ext uri="{BB962C8B-B14F-4D97-AF65-F5344CB8AC3E}">
        <p14:creationId xmlns:p14="http://schemas.microsoft.com/office/powerpoint/2010/main" val="30608297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Employment Supports – Individual</a:t>
            </a:r>
            <a:br>
              <a:rPr lang="en-US" b="1" dirty="0"/>
            </a:br>
            <a:r>
              <a:rPr lang="en-US" sz="3600" b="1" dirty="0"/>
              <a:t>Job Development Plan</a:t>
            </a:r>
            <a:endParaRPr lang="en-US" sz="3600"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lstStyle/>
          <a:p>
            <a:r>
              <a:rPr lang="en-US" dirty="0"/>
              <a:t>A service designed to create a clear plan for Job Development to obtain an individualized, competitive or customized job in an integrated community setting.</a:t>
            </a:r>
          </a:p>
          <a:p>
            <a:pPr lvl="1"/>
            <a:r>
              <a:rPr lang="en-US" dirty="0"/>
              <a:t>Limited to thirty (30) calendar days from the date of service initiation. </a:t>
            </a:r>
          </a:p>
          <a:p>
            <a:pPr lvl="1"/>
            <a:r>
              <a:rPr lang="en-US" dirty="0"/>
              <a:t>Includes a planning meeting involving the person and other key people who will be instrumental in supporting the person to become employed.</a:t>
            </a:r>
          </a:p>
          <a:p>
            <a:pPr lvl="1"/>
            <a:r>
              <a:rPr lang="en-US" dirty="0"/>
              <a:t>Culminates in a written plan directly tied to the results of Exploration and/or Discovery, as applicable when previously authorized.</a:t>
            </a:r>
          </a:p>
        </p:txBody>
      </p:sp>
    </p:spTree>
    <p:extLst>
      <p:ext uri="{BB962C8B-B14F-4D97-AF65-F5344CB8AC3E}">
        <p14:creationId xmlns:p14="http://schemas.microsoft.com/office/powerpoint/2010/main" val="1740647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91C02-1A57-4F52-A775-4538415EE91D}"/>
              </a:ext>
            </a:extLst>
          </p:cNvPr>
          <p:cNvSpPr>
            <a:spLocks noGrp="1"/>
          </p:cNvSpPr>
          <p:nvPr>
            <p:ph type="title"/>
          </p:nvPr>
        </p:nvSpPr>
        <p:spPr>
          <a:xfrm>
            <a:off x="1097280" y="286603"/>
            <a:ext cx="10058400" cy="1450757"/>
          </a:xfrm>
        </p:spPr>
        <p:txBody>
          <a:bodyPr/>
          <a:lstStyle/>
          <a:p>
            <a:r>
              <a:rPr lang="en-US" dirty="0"/>
              <a:t>CWP Overview</a:t>
            </a:r>
          </a:p>
        </p:txBody>
      </p:sp>
      <p:sp>
        <p:nvSpPr>
          <p:cNvPr id="3" name="Content Placeholder 2">
            <a:extLst>
              <a:ext uri="{FF2B5EF4-FFF2-40B4-BE49-F238E27FC236}">
                <a16:creationId xmlns:a16="http://schemas.microsoft.com/office/drawing/2014/main" id="{757F947F-CECF-409C-B324-FDA415ADE5FD}"/>
              </a:ext>
            </a:extLst>
          </p:cNvPr>
          <p:cNvSpPr>
            <a:spLocks noGrp="1"/>
          </p:cNvSpPr>
          <p:nvPr>
            <p:ph idx="1"/>
          </p:nvPr>
        </p:nvSpPr>
        <p:spPr>
          <a:xfrm>
            <a:off x="1097280" y="1845734"/>
            <a:ext cx="10058400" cy="4321602"/>
          </a:xfrm>
        </p:spPr>
        <p:txBody>
          <a:bodyPr>
            <a:normAutofit/>
          </a:bodyPr>
          <a:lstStyle/>
          <a:p>
            <a:r>
              <a:rPr lang="en-US" dirty="0"/>
              <a:t>Three Authorities</a:t>
            </a:r>
          </a:p>
          <a:p>
            <a:pPr lvl="1"/>
            <a:r>
              <a:rPr lang="en-US" dirty="0"/>
              <a:t>1915(c) Waiver </a:t>
            </a:r>
          </a:p>
          <a:p>
            <a:pPr marL="761238" lvl="2" indent="-285750"/>
            <a:r>
              <a:rPr lang="en-US" dirty="0"/>
              <a:t>Functions like ID/LAH Waivers</a:t>
            </a:r>
          </a:p>
          <a:p>
            <a:pPr marL="761238" lvl="2" indent="-285750"/>
            <a:r>
              <a:rPr lang="en-US" dirty="0"/>
              <a:t>474 slots statewide (including reserve capacity)</a:t>
            </a:r>
          </a:p>
          <a:p>
            <a:pPr marL="761238" lvl="2" indent="-285750"/>
            <a:r>
              <a:rPr lang="en-US" dirty="0"/>
              <a:t>Identical Eligibility Criteria</a:t>
            </a:r>
          </a:p>
          <a:p>
            <a:pPr lvl="1"/>
            <a:r>
              <a:rPr lang="en-US" dirty="0"/>
              <a:t>1915(</a:t>
            </a:r>
            <a:r>
              <a:rPr lang="en-US" dirty="0" err="1"/>
              <a:t>i</a:t>
            </a:r>
            <a:r>
              <a:rPr lang="en-US" dirty="0"/>
              <a:t>) State Plan Amendment</a:t>
            </a:r>
          </a:p>
          <a:p>
            <a:pPr lvl="2"/>
            <a:r>
              <a:rPr lang="en-US" dirty="0"/>
              <a:t>Purpose: to prevent at-risk persons from requiring 1915(c) services by providing supports in advance of need</a:t>
            </a:r>
          </a:p>
          <a:p>
            <a:pPr lvl="2"/>
            <a:r>
              <a:rPr lang="en-US" dirty="0"/>
              <a:t>26 slots statewide (including reserve capacity)</a:t>
            </a:r>
          </a:p>
          <a:p>
            <a:pPr lvl="2"/>
            <a:r>
              <a:rPr lang="en-US" dirty="0"/>
              <a:t>Needs-based criteria, rather than eligibility criteria</a:t>
            </a:r>
          </a:p>
          <a:p>
            <a:pPr lvl="1"/>
            <a:r>
              <a:rPr lang="en-US" dirty="0"/>
              <a:t>1115 Demonstration Waiver</a:t>
            </a:r>
          </a:p>
          <a:p>
            <a:pPr lvl="2"/>
            <a:r>
              <a:rPr lang="en-US" dirty="0"/>
              <a:t>Allows waiver of certain requirements of 1915(c) Waiver and 1915(</a:t>
            </a:r>
            <a:r>
              <a:rPr lang="en-US" dirty="0" err="1"/>
              <a:t>i</a:t>
            </a:r>
            <a:r>
              <a:rPr lang="en-US" dirty="0"/>
              <a:t>) State Plan Amendment</a:t>
            </a:r>
          </a:p>
          <a:p>
            <a:pPr lvl="3"/>
            <a:r>
              <a:rPr lang="en-US" dirty="0"/>
              <a:t>Implement CWP only in Pilot Areas, rather than statewide</a:t>
            </a:r>
          </a:p>
          <a:p>
            <a:pPr lvl="3"/>
            <a:r>
              <a:rPr lang="en-US" dirty="0"/>
              <a:t>Limit total enrollment capacity to align with financial resources</a:t>
            </a:r>
          </a:p>
          <a:p>
            <a:pPr lvl="3"/>
            <a:r>
              <a:rPr lang="en-US" dirty="0"/>
              <a:t>Allow Support Coordination only by DMH staff (except Region 2, where provided by 310 Boards)</a:t>
            </a:r>
          </a:p>
          <a:p>
            <a:pPr lvl="3"/>
            <a:r>
              <a:rPr lang="en-US" dirty="0"/>
              <a:t>Establish four distinct enrollment groups within the 1915(c) waiver, each with unique set of services and supports</a:t>
            </a:r>
          </a:p>
          <a:p>
            <a:pPr lvl="3"/>
            <a:endParaRPr lang="en-US" dirty="0"/>
          </a:p>
        </p:txBody>
      </p:sp>
    </p:spTree>
    <p:extLst>
      <p:ext uri="{BB962C8B-B14F-4D97-AF65-F5344CB8AC3E}">
        <p14:creationId xmlns:p14="http://schemas.microsoft.com/office/powerpoint/2010/main" val="25142419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Employment Supports – Individual</a:t>
            </a:r>
            <a:br>
              <a:rPr lang="en-US" b="1" dirty="0"/>
            </a:br>
            <a:r>
              <a:rPr lang="en-US" sz="3600" b="1" dirty="0"/>
              <a:t>Job Development</a:t>
            </a:r>
            <a:endParaRPr lang="en-US" sz="3600"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lstStyle/>
          <a:p>
            <a:r>
              <a:rPr lang="en-US" dirty="0"/>
              <a:t>A service that is designed to implement the Job Development Plan, if applicable, and should result in the achievement of an individualized, integrated employment outcome consistent with the person's employment and career goals, as determined through Exploration, Discovery, and/or the employment planning process. </a:t>
            </a:r>
          </a:p>
          <a:p>
            <a:pPr lvl="1"/>
            <a:r>
              <a:rPr lang="en-US" dirty="0"/>
              <a:t>Should reflect best practices and whether the person is seeking competitive or customized employment. </a:t>
            </a:r>
          </a:p>
          <a:p>
            <a:pPr lvl="1"/>
            <a:r>
              <a:rPr lang="en-US" dirty="0"/>
              <a:t>Paid on an outcome basis once an individualized, competitive or customized job has commenced, with payment tiered based upon the person's level of disability (as evidenced by ICAP score).</a:t>
            </a:r>
          </a:p>
        </p:txBody>
      </p:sp>
    </p:spTree>
    <p:extLst>
      <p:ext uri="{BB962C8B-B14F-4D97-AF65-F5344CB8AC3E}">
        <p14:creationId xmlns:p14="http://schemas.microsoft.com/office/powerpoint/2010/main" val="24208967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Employment Supports – Individual</a:t>
            </a:r>
            <a:br>
              <a:rPr lang="en-US" b="1" dirty="0"/>
            </a:br>
            <a:r>
              <a:rPr lang="en-US" sz="3600" b="1" dirty="0"/>
              <a:t>Job Coaching</a:t>
            </a:r>
            <a:endParaRPr lang="en-US" sz="3600"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normAutofit lnSpcReduction="10000"/>
          </a:bodyPr>
          <a:lstStyle/>
          <a:p>
            <a:r>
              <a:rPr lang="en-US" dirty="0"/>
              <a:t>A service that includes supports provided to the person and their supervisor or co-workers, either remotely (via technology) or face-to-face. </a:t>
            </a:r>
          </a:p>
          <a:p>
            <a:pPr lvl="1"/>
            <a:r>
              <a:rPr lang="en-US" dirty="0"/>
              <a:t>Job Coaching supports must be guided by a Job Coaching fading plan.</a:t>
            </a:r>
          </a:p>
          <a:p>
            <a:pPr lvl="1"/>
            <a:r>
              <a:rPr lang="en-US" dirty="0"/>
              <a:t>Must include systematic instruction utilizing task analysis to teach the person to independently complete as much of their job duties as possible.</a:t>
            </a:r>
          </a:p>
          <a:p>
            <a:pPr lvl="1"/>
            <a:r>
              <a:rPr lang="en-US" dirty="0"/>
              <a:t>Examples of Job Coaching strategies: job analysis, job adaptations, instructional prompts, verbal instruction, self-management tools, physical assistance, role play, co-worker modeling, and written instruction.</a:t>
            </a:r>
          </a:p>
          <a:p>
            <a:pPr lvl="1"/>
            <a:r>
              <a:rPr lang="en-US" dirty="0"/>
              <a:t>Must include the engagement of natural supports in the workplace (e.g., employers, supervisors, co-workers, or volunteers at the job site; or friends or family members in supportive roles).</a:t>
            </a:r>
          </a:p>
          <a:p>
            <a:pPr lvl="1"/>
            <a:r>
              <a:rPr lang="en-US" dirty="0"/>
              <a:t>Not time-limited. The amount of time authorized for this service is a percentage of the person's hours worked, based on individual need. </a:t>
            </a:r>
          </a:p>
          <a:p>
            <a:pPr lvl="1"/>
            <a:r>
              <a:rPr lang="en-US" dirty="0"/>
              <a:t>This service cannot include payment for the supervisory and co-worker activities rendered as a normal part of the business setting.</a:t>
            </a:r>
          </a:p>
        </p:txBody>
      </p:sp>
    </p:spTree>
    <p:extLst>
      <p:ext uri="{BB962C8B-B14F-4D97-AF65-F5344CB8AC3E}">
        <p14:creationId xmlns:p14="http://schemas.microsoft.com/office/powerpoint/2010/main" val="7404179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Employment Supports – Individual</a:t>
            </a:r>
            <a:br>
              <a:rPr lang="en-US" b="1" dirty="0"/>
            </a:br>
            <a:r>
              <a:rPr lang="en-US" sz="3600" b="1" dirty="0"/>
              <a:t>Career Advancement</a:t>
            </a:r>
            <a:endParaRPr lang="en-US" sz="3600"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normAutofit/>
          </a:bodyPr>
          <a:lstStyle/>
          <a:p>
            <a:r>
              <a:rPr lang="en-US" dirty="0"/>
              <a:t>A service that includes supports for persons currently engaged in individualized, integrated employment who wish to obtain a promotion and/or a second individualized, integrated employment opportunity. </a:t>
            </a:r>
          </a:p>
          <a:p>
            <a:pPr lvl="1"/>
            <a:r>
              <a:rPr lang="en-US" dirty="0"/>
              <a:t>Focuses on developing and successfully implementing a plan for achieving increased income and economic self-sufficiency through promotion to a higher paying position or through a second individualized, integrated employment or self-employment opportunity.</a:t>
            </a:r>
          </a:p>
          <a:p>
            <a:pPr lvl="1"/>
            <a:r>
              <a:rPr lang="en-US" dirty="0"/>
              <a:t>Outcomes of this service are: </a:t>
            </a:r>
          </a:p>
          <a:p>
            <a:pPr lvl="2"/>
            <a:r>
              <a:rPr lang="en-US" dirty="0"/>
              <a:t>The identification of the person’s specific career advancement objective.</a:t>
            </a:r>
          </a:p>
          <a:p>
            <a:pPr lvl="2"/>
            <a:r>
              <a:rPr lang="en-US" dirty="0"/>
              <a:t>Development of a viable plan to achieve this objective.</a:t>
            </a:r>
          </a:p>
          <a:p>
            <a:pPr lvl="2"/>
            <a:r>
              <a:rPr lang="en-US" dirty="0"/>
              <a:t>Implementation of the plan which results in the person successfully achieving his/her specific career advancement objective.  </a:t>
            </a:r>
          </a:p>
          <a:p>
            <a:pPr marL="384048" lvl="2" indent="0">
              <a:buNone/>
            </a:pPr>
            <a:r>
              <a:rPr lang="en-US" dirty="0"/>
              <a:t> </a:t>
            </a:r>
          </a:p>
          <a:p>
            <a:pPr lvl="1"/>
            <a:r>
              <a:rPr lang="en-US" dirty="0"/>
              <a:t>May not be included on a PCP if it also includes any of the services covered under Supported Employment - Individual Employment Supports, except Job Coaching.</a:t>
            </a:r>
          </a:p>
        </p:txBody>
      </p:sp>
    </p:spTree>
    <p:extLst>
      <p:ext uri="{BB962C8B-B14F-4D97-AF65-F5344CB8AC3E}">
        <p14:creationId xmlns:p14="http://schemas.microsoft.com/office/powerpoint/2010/main" val="13005167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Employment Supports – Small Group</a:t>
            </a:r>
            <a:endParaRPr lang="en-US" sz="3600"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normAutofit/>
          </a:bodyPr>
          <a:lstStyle/>
          <a:p>
            <a:r>
              <a:rPr lang="en-US" dirty="0"/>
              <a:t>A service and training activities to support successful transition to individualized integrated employment or self-employment, or to supplement such employment and/or self-employment when it is only part-time. The service may include:</a:t>
            </a:r>
          </a:p>
          <a:p>
            <a:pPr lvl="2"/>
            <a:r>
              <a:rPr lang="en-US" dirty="0"/>
              <a:t>Small group career planning and Exploration</a:t>
            </a:r>
          </a:p>
          <a:p>
            <a:pPr lvl="2"/>
            <a:r>
              <a:rPr lang="en-US" dirty="0"/>
              <a:t>Small group Discovery classes/activities</a:t>
            </a:r>
          </a:p>
          <a:p>
            <a:pPr lvl="2"/>
            <a:r>
              <a:rPr lang="en-US" dirty="0"/>
              <a:t>Other educational opportunities related to successful job acquisition and working successfully in individualized integrated employment</a:t>
            </a:r>
          </a:p>
          <a:p>
            <a:pPr lvl="2"/>
            <a:r>
              <a:rPr lang="en-US" dirty="0"/>
              <a:t>Employment in integrated business, industry and community settings</a:t>
            </a:r>
          </a:p>
          <a:p>
            <a:pPr marL="384048" lvl="2" indent="0">
              <a:buNone/>
            </a:pPr>
            <a:endParaRPr lang="en-US" dirty="0"/>
          </a:p>
          <a:p>
            <a:pPr lvl="1"/>
            <a:r>
              <a:rPr lang="en-US" dirty="0"/>
              <a:t>Examples include mobile crews, small enclaves and other small groups participating in integrated employment.</a:t>
            </a:r>
          </a:p>
          <a:p>
            <a:pPr lvl="1"/>
            <a:r>
              <a:rPr lang="en-US" dirty="0"/>
              <a:t>The maximum group size for mobile crews and enclaves is four (4).</a:t>
            </a:r>
          </a:p>
          <a:p>
            <a:pPr lvl="1"/>
            <a:r>
              <a:rPr lang="en-US" dirty="0"/>
              <a:t>The expected outcome is the acquisition of knowledge, skills and experiences that facilitate career development and transition to individualized integrated employment or self-employment.</a:t>
            </a:r>
          </a:p>
          <a:p>
            <a:pPr marL="384048" lvl="2" indent="0">
              <a:buNone/>
            </a:pPr>
            <a:endParaRPr lang="en-US" dirty="0"/>
          </a:p>
          <a:p>
            <a:pPr marL="384048" lvl="2" indent="0">
              <a:buNone/>
            </a:pPr>
            <a:endParaRPr lang="en-US" dirty="0"/>
          </a:p>
        </p:txBody>
      </p:sp>
    </p:spTree>
    <p:extLst>
      <p:ext uri="{BB962C8B-B14F-4D97-AF65-F5344CB8AC3E}">
        <p14:creationId xmlns:p14="http://schemas.microsoft.com/office/powerpoint/2010/main" val="34809647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Employment Supports – </a:t>
            </a:r>
            <a:br>
              <a:rPr lang="en-US" b="1" dirty="0"/>
            </a:br>
            <a:r>
              <a:rPr lang="en-US" b="1" dirty="0"/>
              <a:t>Co-Worker Supports</a:t>
            </a:r>
            <a:endParaRPr lang="en-US" sz="3600"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normAutofit/>
          </a:bodyPr>
          <a:lstStyle/>
          <a:p>
            <a:r>
              <a:rPr lang="en-US" dirty="0"/>
              <a:t>A service that allows a co-worker to offer supports in the workplace in lieu of a job coach.</a:t>
            </a:r>
          </a:p>
          <a:p>
            <a:pPr lvl="1"/>
            <a:r>
              <a:rPr lang="en-US" dirty="0"/>
              <a:t>The provider enters into an agreement with the employer to reimburse the employer for the service of the co-worker acting in lieu of a job coach.</a:t>
            </a:r>
          </a:p>
          <a:p>
            <a:pPr lvl="1"/>
            <a:r>
              <a:rPr lang="en-US" dirty="0"/>
              <a:t>Can be used when an employer wants to hire an individual but has reasons for not wanting an external job coach in the workplace. </a:t>
            </a:r>
          </a:p>
          <a:p>
            <a:pPr lvl="1"/>
            <a:r>
              <a:rPr lang="en-US" dirty="0"/>
              <a:t>Authorized on a time-limited basis (no longer than 180 days) and reviewed to determine need for renewal/continuation.</a:t>
            </a:r>
          </a:p>
          <a:p>
            <a:pPr lvl="1"/>
            <a:r>
              <a:rPr lang="en-US" dirty="0"/>
              <a:t>Actual amount of Co-Worker Supports authorized is based on individual need as determined through an on-the-job support assessment.</a:t>
            </a:r>
          </a:p>
          <a:p>
            <a:pPr marL="384048" lvl="2" indent="0">
              <a:buNone/>
            </a:pPr>
            <a:endParaRPr lang="en-US" dirty="0"/>
          </a:p>
          <a:p>
            <a:pPr marL="384048" lvl="2" indent="0">
              <a:buNone/>
            </a:pPr>
            <a:endParaRPr lang="en-US" dirty="0"/>
          </a:p>
        </p:txBody>
      </p:sp>
    </p:spTree>
    <p:extLst>
      <p:ext uri="{BB962C8B-B14F-4D97-AF65-F5344CB8AC3E}">
        <p14:creationId xmlns:p14="http://schemas.microsoft.com/office/powerpoint/2010/main" val="19027054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F56D-200B-40E7-96D8-E3DD3DDCC2D0}"/>
              </a:ext>
            </a:extLst>
          </p:cNvPr>
          <p:cNvSpPr>
            <a:spLocks noGrp="1"/>
          </p:cNvSpPr>
          <p:nvPr>
            <p:ph type="title"/>
          </p:nvPr>
        </p:nvSpPr>
        <p:spPr/>
        <p:txBody>
          <a:bodyPr/>
          <a:lstStyle/>
          <a:p>
            <a:r>
              <a:rPr lang="en-US" b="1" dirty="0"/>
              <a:t>Integrated Employment Path Services</a:t>
            </a:r>
            <a:endParaRPr lang="en-US" sz="3600" dirty="0"/>
          </a:p>
        </p:txBody>
      </p:sp>
      <p:sp>
        <p:nvSpPr>
          <p:cNvPr id="3" name="Content Placeholder 2">
            <a:extLst>
              <a:ext uri="{FF2B5EF4-FFF2-40B4-BE49-F238E27FC236}">
                <a16:creationId xmlns:a16="http://schemas.microsoft.com/office/drawing/2014/main" id="{70DDCB66-201A-4B4A-9C8D-60DFA5D639EE}"/>
              </a:ext>
            </a:extLst>
          </p:cNvPr>
          <p:cNvSpPr>
            <a:spLocks noGrp="1"/>
          </p:cNvSpPr>
          <p:nvPr>
            <p:ph idx="1"/>
          </p:nvPr>
        </p:nvSpPr>
        <p:spPr/>
        <p:txBody>
          <a:bodyPr>
            <a:normAutofit/>
          </a:bodyPr>
          <a:lstStyle/>
          <a:p>
            <a:r>
              <a:rPr lang="en-US" dirty="0"/>
              <a:t>A service that provides time-limited learning and work experiences, including volunteering opportunities, where a person can develop general, non-job-task-specific strengths and skills that contribute to employability.</a:t>
            </a:r>
          </a:p>
          <a:p>
            <a:pPr lvl="1"/>
            <a:r>
              <a:rPr lang="en-US" dirty="0"/>
              <a:t>Specifically involve strategies that facilitate a participant's successful transition to individualized integrated employment or self-employment. </a:t>
            </a:r>
          </a:p>
          <a:p>
            <a:pPr lvl="1"/>
            <a:r>
              <a:rPr lang="en-US" dirty="0"/>
              <a:t>Limited to no more than one year. </a:t>
            </a:r>
          </a:p>
          <a:p>
            <a:pPr lvl="1"/>
            <a:r>
              <a:rPr lang="en-US" dirty="0"/>
              <a:t>One extension of up to one year can be allowed only if the person is actively pursuing employment and has documentation that a service (i.e., ADRS Individualized Plan for Employment, Job Development, etc.) is concurrently authorized for this purpose.</a:t>
            </a:r>
          </a:p>
          <a:p>
            <a:pPr lvl="1"/>
            <a:r>
              <a:rPr lang="en-US" dirty="0"/>
              <a:t>The one-year extension may be repeated only if a person loses employment and is seeking replacement opportunities.</a:t>
            </a:r>
          </a:p>
          <a:p>
            <a:pPr lvl="1"/>
            <a:r>
              <a:rPr lang="en-US" dirty="0"/>
              <a:t>Shall not be provided or reimbursed if the person is receiving Job Coaching, Co-Worker Supports, or is working in individualized integrated employment.</a:t>
            </a:r>
          </a:p>
          <a:p>
            <a:pPr lvl="1"/>
            <a:endParaRPr lang="en-US" dirty="0"/>
          </a:p>
          <a:p>
            <a:pPr marL="384048" lvl="2" indent="0">
              <a:buNone/>
            </a:pPr>
            <a:endParaRPr lang="en-US" dirty="0"/>
          </a:p>
        </p:txBody>
      </p:sp>
    </p:spTree>
    <p:extLst>
      <p:ext uri="{BB962C8B-B14F-4D97-AF65-F5344CB8AC3E}">
        <p14:creationId xmlns:p14="http://schemas.microsoft.com/office/powerpoint/2010/main" val="40872174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69816-F427-4FB4-9254-6F6B8DC72528}"/>
              </a:ext>
            </a:extLst>
          </p:cNvPr>
          <p:cNvSpPr>
            <a:spLocks noGrp="1"/>
          </p:cNvSpPr>
          <p:nvPr>
            <p:ph type="title"/>
          </p:nvPr>
        </p:nvSpPr>
        <p:spPr/>
        <p:txBody>
          <a:bodyPr>
            <a:normAutofit/>
          </a:bodyPr>
          <a:lstStyle/>
          <a:p>
            <a:r>
              <a:rPr lang="en-US" b="1" dirty="0"/>
              <a:t>Community Integration Connections and Skills Training</a:t>
            </a:r>
            <a:endParaRPr lang="en-US" dirty="0"/>
          </a:p>
        </p:txBody>
      </p:sp>
      <p:sp>
        <p:nvSpPr>
          <p:cNvPr id="3" name="Content Placeholder 2">
            <a:extLst>
              <a:ext uri="{FF2B5EF4-FFF2-40B4-BE49-F238E27FC236}">
                <a16:creationId xmlns:a16="http://schemas.microsoft.com/office/drawing/2014/main" id="{7DD65B3D-735D-4D5A-B022-73658E12A244}"/>
              </a:ext>
            </a:extLst>
          </p:cNvPr>
          <p:cNvSpPr>
            <a:spLocks noGrp="1"/>
          </p:cNvSpPr>
          <p:nvPr>
            <p:ph idx="1"/>
          </p:nvPr>
        </p:nvSpPr>
        <p:spPr/>
        <p:txBody>
          <a:bodyPr/>
          <a:lstStyle/>
          <a:p>
            <a:r>
              <a:rPr lang="en-US" dirty="0"/>
              <a:t>Time-limited services which identify and arrange integrated opportunities for the person to achieve his/her unique goals for community participation, involvement, membership, contribution and connections.</a:t>
            </a:r>
          </a:p>
          <a:p>
            <a:pPr lvl="1"/>
            <a:r>
              <a:rPr lang="en-US" dirty="0"/>
              <a:t>Includes targeted education and training for specific skill development to enable the waiver participant to develop ability to independently (or with natural supports only) engage in these integrated opportunities.</a:t>
            </a:r>
          </a:p>
          <a:p>
            <a:pPr lvl="1"/>
            <a:r>
              <a:rPr lang="en-US" dirty="0"/>
              <a:t>Provided in a variety of integrated community settings that offer opportunities for the person to achieve their personally identified goals for community participation, involvement, membership, contribution and connections, including developing and sustaining a network of positive natural supports. </a:t>
            </a:r>
          </a:p>
          <a:p>
            <a:pPr lvl="1"/>
            <a:r>
              <a:rPr lang="en-US" dirty="0"/>
              <a:t>The provider must prepare and follow a plan utilizing systematic instruction and other evidence-based strategies for teaching the specific skills identified in the Person-Centered Plan.</a:t>
            </a:r>
          </a:p>
        </p:txBody>
      </p:sp>
    </p:spTree>
    <p:extLst>
      <p:ext uri="{BB962C8B-B14F-4D97-AF65-F5344CB8AC3E}">
        <p14:creationId xmlns:p14="http://schemas.microsoft.com/office/powerpoint/2010/main" val="34008869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C32BA-FC1E-4C7F-B605-45697D6E9EC7}"/>
              </a:ext>
            </a:extLst>
          </p:cNvPr>
          <p:cNvSpPr>
            <a:spLocks noGrp="1"/>
          </p:cNvSpPr>
          <p:nvPr>
            <p:ph type="title"/>
          </p:nvPr>
        </p:nvSpPr>
        <p:spPr/>
        <p:txBody>
          <a:bodyPr/>
          <a:lstStyle/>
          <a:p>
            <a:r>
              <a:rPr lang="en-US" b="1" dirty="0"/>
              <a:t>Independent Living Skills Training</a:t>
            </a:r>
            <a:endParaRPr lang="en-US" dirty="0"/>
          </a:p>
        </p:txBody>
      </p:sp>
      <p:sp>
        <p:nvSpPr>
          <p:cNvPr id="3" name="Content Placeholder 2">
            <a:extLst>
              <a:ext uri="{FF2B5EF4-FFF2-40B4-BE49-F238E27FC236}">
                <a16:creationId xmlns:a16="http://schemas.microsoft.com/office/drawing/2014/main" id="{145F84BA-7356-4713-AE93-AB32CD51D970}"/>
              </a:ext>
            </a:extLst>
          </p:cNvPr>
          <p:cNvSpPr>
            <a:spLocks noGrp="1"/>
          </p:cNvSpPr>
          <p:nvPr>
            <p:ph idx="1"/>
          </p:nvPr>
        </p:nvSpPr>
        <p:spPr/>
        <p:txBody>
          <a:bodyPr/>
          <a:lstStyle/>
          <a:p>
            <a:r>
              <a:rPr lang="en-US" dirty="0"/>
              <a:t>Time-limited, focused service that provides targeted education and training for specific skill development to enable the waiver participant to develop the ability to independently perform routine daily activities at home.</a:t>
            </a:r>
          </a:p>
          <a:p>
            <a:pPr lvl="1"/>
            <a:r>
              <a:rPr lang="en-US" dirty="0"/>
              <a:t>Not intended to provide substitute task performance by staff.</a:t>
            </a:r>
          </a:p>
          <a:p>
            <a:pPr lvl="1"/>
            <a:r>
              <a:rPr lang="en-US" dirty="0"/>
              <a:t>The provider must prepare and follow a plan utilizing systematic instruction and other evidence-based strategies for teaching the specific skills identified in the Person-Centered Plan. </a:t>
            </a:r>
          </a:p>
          <a:p>
            <a:pPr lvl="1"/>
            <a:r>
              <a:rPr lang="en-US" dirty="0"/>
              <a:t>Parents and/or other natural supports in the home will be encouraged to observe the training so they can learn how to use the instructional strategies, reinforce the learned skills and contribute to ensuring the maintenance of these skills after the service ends.</a:t>
            </a:r>
          </a:p>
          <a:p>
            <a:pPr lvl="1"/>
            <a:r>
              <a:rPr lang="en-US" dirty="0"/>
              <a:t>The provider must document weekly progress toward achieving each independent living skill identified in the Person-Centered Plan. </a:t>
            </a:r>
          </a:p>
          <a:p>
            <a:pPr lvl="1"/>
            <a:r>
              <a:rPr lang="en-US" dirty="0"/>
              <a:t>Provided in the home of the person supported.</a:t>
            </a:r>
          </a:p>
          <a:p>
            <a:pPr lvl="1"/>
            <a:endParaRPr lang="en-US" dirty="0"/>
          </a:p>
        </p:txBody>
      </p:sp>
    </p:spTree>
    <p:extLst>
      <p:ext uri="{BB962C8B-B14F-4D97-AF65-F5344CB8AC3E}">
        <p14:creationId xmlns:p14="http://schemas.microsoft.com/office/powerpoint/2010/main" val="12035038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BF493-D4ED-45DE-AC0B-5CCA7CEDBADE}"/>
              </a:ext>
            </a:extLst>
          </p:cNvPr>
          <p:cNvSpPr>
            <a:spLocks noGrp="1"/>
          </p:cNvSpPr>
          <p:nvPr>
            <p:ph type="title"/>
          </p:nvPr>
        </p:nvSpPr>
        <p:spPr/>
        <p:txBody>
          <a:bodyPr/>
          <a:lstStyle/>
          <a:p>
            <a:r>
              <a:rPr lang="en-US" b="1" dirty="0"/>
              <a:t>Peer Specialist Services</a:t>
            </a:r>
            <a:endParaRPr lang="en-US" dirty="0"/>
          </a:p>
        </p:txBody>
      </p:sp>
      <p:sp>
        <p:nvSpPr>
          <p:cNvPr id="3" name="Content Placeholder 2">
            <a:extLst>
              <a:ext uri="{FF2B5EF4-FFF2-40B4-BE49-F238E27FC236}">
                <a16:creationId xmlns:a16="http://schemas.microsoft.com/office/drawing/2014/main" id="{D764466E-2074-4CE7-A63B-9BA87CBD76B5}"/>
              </a:ext>
            </a:extLst>
          </p:cNvPr>
          <p:cNvSpPr>
            <a:spLocks noGrp="1"/>
          </p:cNvSpPr>
          <p:nvPr>
            <p:ph idx="1"/>
          </p:nvPr>
        </p:nvSpPr>
        <p:spPr/>
        <p:txBody>
          <a:bodyPr/>
          <a:lstStyle/>
          <a:p>
            <a:pPr eaLnBrk="0" fontAlgn="base" hangingPunct="0"/>
            <a:r>
              <a:rPr lang="en-US" dirty="0"/>
              <a:t>A service that assists a person to develop and utilize skills and knowledge for self-determination in one or more of the following areas: </a:t>
            </a:r>
          </a:p>
          <a:p>
            <a:pPr lvl="1" eaLnBrk="0" fontAlgn="base" hangingPunct="0"/>
            <a:r>
              <a:rPr lang="en-US" dirty="0"/>
              <a:t>Directing the person-centered planning (PCP) process;</a:t>
            </a:r>
          </a:p>
          <a:p>
            <a:pPr lvl="1" eaLnBrk="0" fontAlgn="base" hangingPunct="0"/>
            <a:r>
              <a:rPr lang="en-US" dirty="0"/>
              <a:t>Understanding and considering self-direction; </a:t>
            </a:r>
          </a:p>
          <a:p>
            <a:pPr lvl="1" eaLnBrk="0" fontAlgn="base" hangingPunct="0"/>
            <a:r>
              <a:rPr lang="en-US" dirty="0"/>
              <a:t>Understanding and considering individualized integrated employment/self-employment; ands </a:t>
            </a:r>
          </a:p>
          <a:p>
            <a:pPr lvl="1" eaLnBrk="0" fontAlgn="base" hangingPunct="0"/>
            <a:r>
              <a:rPr lang="en-US" dirty="0"/>
              <a:t>Understanding and considering independent and supported living community living options.</a:t>
            </a:r>
          </a:p>
          <a:p>
            <a:pPr eaLnBrk="0" fontAlgn="base" hangingPunct="0"/>
            <a:r>
              <a:rPr lang="en-US" dirty="0"/>
              <a:t>Provided by a peer with intellectual or developmental disabilities who has experience matched to the focus area, needs and goals of the person receiving this service: </a:t>
            </a:r>
          </a:p>
          <a:p>
            <a:pPr lvl="1" eaLnBrk="0" fontAlgn="base" hangingPunct="0"/>
            <a:r>
              <a:rPr lang="en-US" dirty="0"/>
              <a:t>Has successfully directed their own Person-Centered Planning process.</a:t>
            </a:r>
          </a:p>
          <a:p>
            <a:pPr lvl="1" eaLnBrk="0" fontAlgn="base" hangingPunct="0"/>
            <a:r>
              <a:rPr lang="en-US" dirty="0"/>
              <a:t>Has self-directed their own services.</a:t>
            </a:r>
          </a:p>
          <a:p>
            <a:pPr lvl="1" eaLnBrk="0" fontAlgn="base" hangingPunct="0"/>
            <a:r>
              <a:rPr lang="en-US" dirty="0"/>
              <a:t>Has successfully obtained individualized integrated employment at a competitive wage.</a:t>
            </a:r>
          </a:p>
          <a:p>
            <a:pPr lvl="1" eaLnBrk="0" fontAlgn="base" hangingPunct="0"/>
            <a:r>
              <a:rPr lang="en-US" dirty="0"/>
              <a:t>Utilizes independent/supported living options. </a:t>
            </a:r>
          </a:p>
          <a:p>
            <a:endParaRPr lang="en-US" dirty="0"/>
          </a:p>
        </p:txBody>
      </p:sp>
    </p:spTree>
    <p:extLst>
      <p:ext uri="{BB962C8B-B14F-4D97-AF65-F5344CB8AC3E}">
        <p14:creationId xmlns:p14="http://schemas.microsoft.com/office/powerpoint/2010/main" val="37442078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F732A-6D42-4C0D-B715-7FCFCEFCF717}"/>
              </a:ext>
            </a:extLst>
          </p:cNvPr>
          <p:cNvSpPr>
            <a:spLocks noGrp="1"/>
          </p:cNvSpPr>
          <p:nvPr>
            <p:ph type="title"/>
          </p:nvPr>
        </p:nvSpPr>
        <p:spPr/>
        <p:txBody>
          <a:bodyPr/>
          <a:lstStyle/>
          <a:p>
            <a:r>
              <a:rPr lang="en-US" b="1" dirty="0"/>
              <a:t>Family Empowerment Counselor and Systems Navigator Services</a:t>
            </a:r>
            <a:endParaRPr lang="en-US" dirty="0"/>
          </a:p>
        </p:txBody>
      </p:sp>
      <p:sp>
        <p:nvSpPr>
          <p:cNvPr id="3" name="Content Placeholder 2">
            <a:extLst>
              <a:ext uri="{FF2B5EF4-FFF2-40B4-BE49-F238E27FC236}">
                <a16:creationId xmlns:a16="http://schemas.microsoft.com/office/drawing/2014/main" id="{2E5A73CC-E870-4C43-ABFE-DB2B751B1592}"/>
              </a:ext>
            </a:extLst>
          </p:cNvPr>
          <p:cNvSpPr>
            <a:spLocks noGrp="1"/>
          </p:cNvSpPr>
          <p:nvPr>
            <p:ph idx="1"/>
          </p:nvPr>
        </p:nvSpPr>
        <p:spPr/>
        <p:txBody>
          <a:bodyPr/>
          <a:lstStyle/>
          <a:p>
            <a:r>
              <a:rPr lang="en-US" dirty="0"/>
              <a:t>A service that matches the involved family members (e.g. support/care givers; legal guardians) of an individual with intellectual disabilities with a local professional or similar reputable adult with broad knowledge of the variety of programs and local community resources available.</a:t>
            </a:r>
          </a:p>
          <a:p>
            <a:pPr lvl="1"/>
            <a:r>
              <a:rPr lang="en-US" dirty="0"/>
              <a:t>Involve assessment of the individual’s situation (including needs, goals), assessment of the family’s specific goals and needs for information, assistance, and referral to address the individual and family’s situation. </a:t>
            </a:r>
          </a:p>
          <a:p>
            <a:pPr lvl="1"/>
            <a:r>
              <a:rPr lang="en-US" dirty="0"/>
              <a:t>The goal of the service is to empower the family with the information, connections and referrals they need, and to work with the family to increase their skills in problem-solving and leveraging available programs and community resources. </a:t>
            </a:r>
          </a:p>
          <a:p>
            <a:pPr lvl="1"/>
            <a:r>
              <a:rPr lang="en-US" dirty="0"/>
              <a:t>May facilitate an opportunity for interested family members, who have received this service, to become providers of this service themselves.</a:t>
            </a:r>
          </a:p>
        </p:txBody>
      </p:sp>
    </p:spTree>
    <p:extLst>
      <p:ext uri="{BB962C8B-B14F-4D97-AF65-F5344CB8AC3E}">
        <p14:creationId xmlns:p14="http://schemas.microsoft.com/office/powerpoint/2010/main" val="1751848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FAA40-5EBC-409C-ABD2-EE9D2F660BDB}"/>
              </a:ext>
            </a:extLst>
          </p:cNvPr>
          <p:cNvSpPr>
            <a:spLocks noGrp="1"/>
          </p:cNvSpPr>
          <p:nvPr>
            <p:ph type="title"/>
          </p:nvPr>
        </p:nvSpPr>
        <p:spPr/>
        <p:txBody>
          <a:bodyPr/>
          <a:lstStyle/>
          <a:p>
            <a:r>
              <a:rPr lang="en-US" dirty="0"/>
              <a:t>1915(c) Waiver &amp; Enrollment Groups</a:t>
            </a:r>
          </a:p>
        </p:txBody>
      </p:sp>
      <p:sp>
        <p:nvSpPr>
          <p:cNvPr id="3" name="Text Placeholder 2">
            <a:extLst>
              <a:ext uri="{FF2B5EF4-FFF2-40B4-BE49-F238E27FC236}">
                <a16:creationId xmlns:a16="http://schemas.microsoft.com/office/drawing/2014/main" id="{C95715FB-8622-4E17-A900-C98BDE4657B1}"/>
              </a:ext>
            </a:extLst>
          </p:cNvPr>
          <p:cNvSpPr>
            <a:spLocks noGrp="1"/>
          </p:cNvSpPr>
          <p:nvPr>
            <p:ph type="body" idx="1"/>
          </p:nvPr>
        </p:nvSpPr>
        <p:spPr/>
        <p:txBody>
          <a:bodyPr/>
          <a:lstStyle/>
          <a:p>
            <a:r>
              <a:rPr lang="en-US" dirty="0"/>
              <a:t>Each enrollment group features a distinct set of targeted services</a:t>
            </a:r>
          </a:p>
        </p:txBody>
      </p:sp>
    </p:spTree>
    <p:extLst>
      <p:ext uri="{BB962C8B-B14F-4D97-AF65-F5344CB8AC3E}">
        <p14:creationId xmlns:p14="http://schemas.microsoft.com/office/powerpoint/2010/main" val="16021338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36C54-66EB-48A6-8C25-6A184D4F8CAB}"/>
              </a:ext>
            </a:extLst>
          </p:cNvPr>
          <p:cNvSpPr>
            <a:spLocks noGrp="1"/>
          </p:cNvSpPr>
          <p:nvPr>
            <p:ph type="title"/>
          </p:nvPr>
        </p:nvSpPr>
        <p:spPr/>
        <p:txBody>
          <a:bodyPr/>
          <a:lstStyle/>
          <a:p>
            <a:r>
              <a:rPr lang="en-US" b="1" dirty="0"/>
              <a:t>Natural Caregiver Education and Training</a:t>
            </a:r>
            <a:endParaRPr lang="en-US" dirty="0"/>
          </a:p>
        </p:txBody>
      </p:sp>
      <p:sp>
        <p:nvSpPr>
          <p:cNvPr id="3" name="Content Placeholder 2">
            <a:extLst>
              <a:ext uri="{FF2B5EF4-FFF2-40B4-BE49-F238E27FC236}">
                <a16:creationId xmlns:a16="http://schemas.microsoft.com/office/drawing/2014/main" id="{1BAC4E2E-92C4-436B-9677-D667B29BE8E6}"/>
              </a:ext>
            </a:extLst>
          </p:cNvPr>
          <p:cNvSpPr>
            <a:spLocks noGrp="1"/>
          </p:cNvSpPr>
          <p:nvPr>
            <p:ph idx="1"/>
          </p:nvPr>
        </p:nvSpPr>
        <p:spPr/>
        <p:txBody>
          <a:bodyPr/>
          <a:lstStyle/>
          <a:p>
            <a:pPr eaLnBrk="0" fontAlgn="base" hangingPunct="0"/>
            <a:r>
              <a:rPr lang="en-US" dirty="0"/>
              <a:t>This service provides reimbursement up to $500 per year to offset the costs of educational materials, training programs, workshops, conferences and other similar opportunities that help a family caregiver or other vital, unpaid care and support giver for a waiver participant to: </a:t>
            </a:r>
          </a:p>
          <a:p>
            <a:pPr lvl="1" eaLnBrk="0" fontAlgn="base" hangingPunct="0"/>
            <a:r>
              <a:rPr lang="en-US" dirty="0"/>
              <a:t>Understand the disability of the person supported; </a:t>
            </a:r>
          </a:p>
          <a:p>
            <a:pPr lvl="1" eaLnBrk="0" fontAlgn="base" hangingPunct="0"/>
            <a:r>
              <a:rPr lang="en-US" dirty="0"/>
              <a:t>Achieve greater competence and confidence in providing supports; </a:t>
            </a:r>
          </a:p>
          <a:p>
            <a:pPr lvl="1" eaLnBrk="0" fontAlgn="base" hangingPunct="0"/>
            <a:r>
              <a:rPr lang="en-US" dirty="0"/>
              <a:t>Access community and other resources and supports; </a:t>
            </a:r>
          </a:p>
          <a:p>
            <a:pPr lvl="1" eaLnBrk="0" fontAlgn="base" hangingPunct="0"/>
            <a:r>
              <a:rPr lang="en-US" dirty="0"/>
              <a:t>Develop strong advocacy skills; and </a:t>
            </a:r>
          </a:p>
          <a:p>
            <a:pPr lvl="1" eaLnBrk="0" fontAlgn="base" hangingPunct="0"/>
            <a:r>
              <a:rPr lang="en-US" dirty="0"/>
              <a:t>Support the person in developing and using self-advocacy skills.  </a:t>
            </a:r>
          </a:p>
          <a:p>
            <a:pPr eaLnBrk="0" fontAlgn="base" hangingPunct="0"/>
            <a:r>
              <a:rPr lang="en-US" dirty="0"/>
              <a:t>Provides education and support to the care/support giver that preserves the family unit and/or involvement of a similar unpaid, care and support giver for the person. </a:t>
            </a:r>
          </a:p>
          <a:p>
            <a:pPr eaLnBrk="0" fontAlgn="base" hangingPunct="0"/>
            <a:r>
              <a:rPr lang="en-US" dirty="0"/>
              <a:t>Increases the confidence, stamina and resourcefulness of the family caregiver or similar care and support giver in the person’s life.</a:t>
            </a:r>
          </a:p>
          <a:p>
            <a:endParaRPr lang="en-US" dirty="0"/>
          </a:p>
        </p:txBody>
      </p:sp>
    </p:spTree>
    <p:extLst>
      <p:ext uri="{BB962C8B-B14F-4D97-AF65-F5344CB8AC3E}">
        <p14:creationId xmlns:p14="http://schemas.microsoft.com/office/powerpoint/2010/main" val="28731114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36C54-66EB-48A6-8C25-6A184D4F8CAB}"/>
              </a:ext>
            </a:extLst>
          </p:cNvPr>
          <p:cNvSpPr>
            <a:spLocks noGrp="1"/>
          </p:cNvSpPr>
          <p:nvPr>
            <p:ph type="title"/>
          </p:nvPr>
        </p:nvSpPr>
        <p:spPr/>
        <p:txBody>
          <a:bodyPr/>
          <a:lstStyle/>
          <a:p>
            <a:r>
              <a:rPr lang="en-US" b="1" dirty="0"/>
              <a:t>Financial Literacy and Work Incentives Benefits Counseling</a:t>
            </a:r>
            <a:endParaRPr lang="en-US" dirty="0"/>
          </a:p>
        </p:txBody>
      </p:sp>
      <p:sp>
        <p:nvSpPr>
          <p:cNvPr id="3" name="Content Placeholder 2">
            <a:extLst>
              <a:ext uri="{FF2B5EF4-FFF2-40B4-BE49-F238E27FC236}">
                <a16:creationId xmlns:a16="http://schemas.microsoft.com/office/drawing/2014/main" id="{1BAC4E2E-92C4-436B-9677-D667B29BE8E6}"/>
              </a:ext>
            </a:extLst>
          </p:cNvPr>
          <p:cNvSpPr>
            <a:spLocks noGrp="1"/>
          </p:cNvSpPr>
          <p:nvPr>
            <p:ph idx="1"/>
          </p:nvPr>
        </p:nvSpPr>
        <p:spPr/>
        <p:txBody>
          <a:bodyPr>
            <a:normAutofit lnSpcReduction="10000"/>
          </a:bodyPr>
          <a:lstStyle/>
          <a:p>
            <a:r>
              <a:rPr lang="en-US" dirty="0"/>
              <a:t>Service designed to improve economic self-sufficiency necessary to continue to provide a home and/or natural support to a person enrolled in the waiver. Also intended to assist with evaluating financial health and current level of financial literacy, and making a plan with specific strategies to improve financial health and increase level of financial literacy.</a:t>
            </a:r>
          </a:p>
          <a:p>
            <a:pPr lvl="1"/>
            <a:r>
              <a:rPr lang="en-US" dirty="0"/>
              <a:t>Financial Literacy services are specifically for waiver participants sixteen (16) and older who are living independently or in a supported living arrangement.</a:t>
            </a:r>
          </a:p>
          <a:p>
            <a:pPr lvl="1"/>
            <a:r>
              <a:rPr lang="en-US" dirty="0"/>
              <a:t>For Financial Literacy services, there must be a documented and current concern about the ability to sustain the family home or the person’s home.</a:t>
            </a:r>
          </a:p>
          <a:p>
            <a:r>
              <a:rPr lang="en-US" dirty="0"/>
              <a:t>Work Incentive Benefits Counseling is designed to provide general introductory education that identifies pathways to ensuring individualized integrated competitive employment and to provide a thorough Work Incentive Benefits Analysis addressing benefits, entitlements, subsidies, and services received to assess any impact on these by employment income.</a:t>
            </a:r>
          </a:p>
          <a:p>
            <a:pPr lvl="1"/>
            <a:r>
              <a:rPr lang="en-US" dirty="0"/>
              <a:t>Assistance with development of a PASS Plan or IRWE is limited to a total of fifteen (15) hours of service covering all necessary steps involved for submission to, and approval by, the Social Security Administration.</a:t>
            </a:r>
          </a:p>
        </p:txBody>
      </p:sp>
    </p:spTree>
    <p:extLst>
      <p:ext uri="{BB962C8B-B14F-4D97-AF65-F5344CB8AC3E}">
        <p14:creationId xmlns:p14="http://schemas.microsoft.com/office/powerpoint/2010/main" val="41630248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EAC34-9977-4F67-A860-0E5444982389}"/>
              </a:ext>
            </a:extLst>
          </p:cNvPr>
          <p:cNvSpPr>
            <a:spLocks noGrp="1"/>
          </p:cNvSpPr>
          <p:nvPr>
            <p:ph type="title"/>
          </p:nvPr>
        </p:nvSpPr>
        <p:spPr/>
        <p:txBody>
          <a:bodyPr/>
          <a:lstStyle/>
          <a:p>
            <a:r>
              <a:rPr lang="en-US" b="1" dirty="0"/>
              <a:t>Positive Behavior Supports</a:t>
            </a:r>
            <a:endParaRPr lang="en-US" dirty="0"/>
          </a:p>
        </p:txBody>
      </p:sp>
      <p:sp>
        <p:nvSpPr>
          <p:cNvPr id="3" name="Content Placeholder 2">
            <a:extLst>
              <a:ext uri="{FF2B5EF4-FFF2-40B4-BE49-F238E27FC236}">
                <a16:creationId xmlns:a16="http://schemas.microsoft.com/office/drawing/2014/main" id="{99CE0C92-FBF1-4CB2-9491-C97F723A4BA0}"/>
              </a:ext>
            </a:extLst>
          </p:cNvPr>
          <p:cNvSpPr>
            <a:spLocks noGrp="1"/>
          </p:cNvSpPr>
          <p:nvPr>
            <p:ph idx="1"/>
          </p:nvPr>
        </p:nvSpPr>
        <p:spPr/>
        <p:txBody>
          <a:bodyPr>
            <a:normAutofit lnSpcReduction="10000"/>
          </a:bodyPr>
          <a:lstStyle/>
          <a:p>
            <a:r>
              <a:rPr lang="en-US" dirty="0"/>
              <a:t>Services designed to improve the ability of unpaid natural supports and paid direct support staff to carry out therapeutic behavioral interventions. </a:t>
            </a:r>
          </a:p>
          <a:p>
            <a:pPr lvl="1"/>
            <a:r>
              <a:rPr lang="en-US" dirty="0"/>
              <a:t>As needed, providers of Positive Behavior Supports conduct assessments, develop a person’s behavior support plan and train/consult with unpaid caregivers and/or paid support staff who are implementing the person’s behavior support plan.</a:t>
            </a:r>
          </a:p>
          <a:p>
            <a:pPr lvl="1"/>
            <a:r>
              <a:rPr lang="en-US" dirty="0"/>
              <a:t>Includes:</a:t>
            </a:r>
          </a:p>
          <a:p>
            <a:pPr lvl="2"/>
            <a:r>
              <a:rPr lang="en-US" dirty="0"/>
              <a:t>Assessment to inform the development of behavior support plans for settings where needed (home; work; community), including methods for evaluating effectiveness.</a:t>
            </a:r>
          </a:p>
          <a:p>
            <a:pPr lvl="2"/>
            <a:r>
              <a:rPr lang="en-US" dirty="0"/>
              <a:t>Development of a home and/or community and/or worksite behavior support plan and/or intervention plan.</a:t>
            </a:r>
          </a:p>
          <a:p>
            <a:pPr lvl="2"/>
            <a:r>
              <a:rPr lang="en-US" dirty="0"/>
              <a:t>Training and technical assistance to carry out the behavior support plan and monitoring of the person and the natural support/staff in the implementation of the plans.</a:t>
            </a:r>
          </a:p>
          <a:p>
            <a:pPr lvl="1"/>
            <a:r>
              <a:rPr lang="en-US" dirty="0"/>
              <a:t>The provider will identify training needs and outline a training plan for staff/unpaid caregivers.</a:t>
            </a:r>
          </a:p>
          <a:p>
            <a:pPr lvl="1"/>
            <a:r>
              <a:rPr lang="en-US" dirty="0"/>
              <a:t>Limited to no more than 480 units per year.</a:t>
            </a:r>
          </a:p>
          <a:p>
            <a:pPr lvl="1"/>
            <a:r>
              <a:rPr lang="en-US" dirty="0"/>
              <a:t>Positive Behavior Supports Specialist – Five (5) years experience in ID (two (2) years professional experience addressing challenging behaviors), plus BA/BS in a human services field and training in behavior supports, behavioral psychology and/or applied behavioral science.</a:t>
            </a:r>
          </a:p>
        </p:txBody>
      </p:sp>
    </p:spTree>
    <p:extLst>
      <p:ext uri="{BB962C8B-B14F-4D97-AF65-F5344CB8AC3E}">
        <p14:creationId xmlns:p14="http://schemas.microsoft.com/office/powerpoint/2010/main" val="42722885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EAC34-9977-4F67-A860-0E5444982389}"/>
              </a:ext>
            </a:extLst>
          </p:cNvPr>
          <p:cNvSpPr>
            <a:spLocks noGrp="1"/>
          </p:cNvSpPr>
          <p:nvPr>
            <p:ph type="title"/>
          </p:nvPr>
        </p:nvSpPr>
        <p:spPr/>
        <p:txBody>
          <a:bodyPr/>
          <a:lstStyle/>
          <a:p>
            <a:r>
              <a:rPr lang="en-US" b="1" dirty="0"/>
              <a:t>Minor Home Modifications</a:t>
            </a:r>
            <a:endParaRPr lang="en-US" dirty="0"/>
          </a:p>
        </p:txBody>
      </p:sp>
      <p:sp>
        <p:nvSpPr>
          <p:cNvPr id="3" name="Content Placeholder 2">
            <a:extLst>
              <a:ext uri="{FF2B5EF4-FFF2-40B4-BE49-F238E27FC236}">
                <a16:creationId xmlns:a16="http://schemas.microsoft.com/office/drawing/2014/main" id="{99CE0C92-FBF1-4CB2-9491-C97F723A4BA0}"/>
              </a:ext>
            </a:extLst>
          </p:cNvPr>
          <p:cNvSpPr>
            <a:spLocks noGrp="1"/>
          </p:cNvSpPr>
          <p:nvPr>
            <p:ph idx="1"/>
          </p:nvPr>
        </p:nvSpPr>
        <p:spPr/>
        <p:txBody>
          <a:bodyPr>
            <a:normAutofit/>
          </a:bodyPr>
          <a:lstStyle/>
          <a:p>
            <a:r>
              <a:rPr lang="en-US" dirty="0"/>
              <a:t>Modifications to the home, required by the individual’s PCP, which are necessary to ensure the health, welfare, and safety of the individual, or which enable the individual to function with greater independence in the home. Such modifications include:</a:t>
            </a:r>
          </a:p>
          <a:p>
            <a:pPr lvl="1"/>
            <a:r>
              <a:rPr lang="en-US" dirty="0"/>
              <a:t>Provision and installation of certain home mobility aids, including a wheelchair ramp, handrails for interior or exterior stairs/steps, and grab bars.</a:t>
            </a:r>
          </a:p>
          <a:p>
            <a:pPr lvl="1"/>
            <a:r>
              <a:rPr lang="en-US" dirty="0"/>
              <a:t>Minor physical adaptations to the interior of a residence which are necessary to ensure the health, welfare and safety of the individual, or which increase the individual’s mobility and accessibility within the residence, including widening of doorways, modification of bathrooms, installation of electric and plumbing systems necessary to accommodate any needs of the individual.</a:t>
            </a:r>
          </a:p>
          <a:p>
            <a:pPr lvl="1"/>
            <a:r>
              <a:rPr lang="en-US" dirty="0"/>
              <a:t>Adaptations that add to the total square footage of the home are excluded from this benefit.</a:t>
            </a:r>
          </a:p>
          <a:p>
            <a:pPr lvl="1"/>
            <a:r>
              <a:rPr lang="en-US" dirty="0"/>
              <a:t>Limited to $5,000 per waiver year. </a:t>
            </a:r>
          </a:p>
          <a:p>
            <a:pPr lvl="1"/>
            <a:endParaRPr lang="en-US" dirty="0"/>
          </a:p>
          <a:p>
            <a:pPr lvl="0"/>
            <a:endParaRPr lang="en-US" dirty="0"/>
          </a:p>
        </p:txBody>
      </p:sp>
    </p:spTree>
    <p:extLst>
      <p:ext uri="{BB962C8B-B14F-4D97-AF65-F5344CB8AC3E}">
        <p14:creationId xmlns:p14="http://schemas.microsoft.com/office/powerpoint/2010/main" val="34976208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5CE3F-C366-45D0-90F2-DF50B55808FC}"/>
              </a:ext>
            </a:extLst>
          </p:cNvPr>
          <p:cNvSpPr>
            <a:spLocks noGrp="1"/>
          </p:cNvSpPr>
          <p:nvPr>
            <p:ph type="title"/>
          </p:nvPr>
        </p:nvSpPr>
        <p:spPr/>
        <p:txBody>
          <a:bodyPr/>
          <a:lstStyle/>
          <a:p>
            <a:r>
              <a:rPr lang="en-US" b="1" dirty="0"/>
              <a:t>Housing Counseling Services</a:t>
            </a:r>
            <a:endParaRPr lang="en-US" dirty="0"/>
          </a:p>
        </p:txBody>
      </p:sp>
      <p:sp>
        <p:nvSpPr>
          <p:cNvPr id="3" name="Content Placeholder 2">
            <a:extLst>
              <a:ext uri="{FF2B5EF4-FFF2-40B4-BE49-F238E27FC236}">
                <a16:creationId xmlns:a16="http://schemas.microsoft.com/office/drawing/2014/main" id="{F3837E0C-1EC6-41E4-B39B-84454E1487FB}"/>
              </a:ext>
            </a:extLst>
          </p:cNvPr>
          <p:cNvSpPr>
            <a:spLocks noGrp="1"/>
          </p:cNvSpPr>
          <p:nvPr>
            <p:ph idx="1"/>
          </p:nvPr>
        </p:nvSpPr>
        <p:spPr/>
        <p:txBody>
          <a:bodyPr>
            <a:normAutofit/>
          </a:bodyPr>
          <a:lstStyle/>
          <a:p>
            <a:r>
              <a:rPr lang="en-US" dirty="0"/>
              <a:t>Services which provide assistance to a person when acquiring housing in the community, where ownership or rental of housing is separate from service provision. </a:t>
            </a:r>
          </a:p>
          <a:p>
            <a:pPr lvl="1"/>
            <a:r>
              <a:rPr lang="en-US" dirty="0"/>
              <a:t>Promotes consumer choice and control of housing and access to housing that is affordable, accessible to the extent needed by the individual, and promotes community inclusion. </a:t>
            </a:r>
          </a:p>
          <a:p>
            <a:pPr lvl="1"/>
            <a:r>
              <a:rPr lang="en-US" dirty="0"/>
              <a:t>Includes counseling and assistance, based on individual needs and a plan reflecting these needs, in a variety of areas:</a:t>
            </a:r>
          </a:p>
          <a:p>
            <a:pPr lvl="2"/>
            <a:r>
              <a:rPr lang="en-US" dirty="0"/>
              <a:t>Exploring both home ownership and rental options;</a:t>
            </a:r>
          </a:p>
          <a:p>
            <a:pPr lvl="2"/>
            <a:r>
              <a:rPr lang="en-US" dirty="0"/>
              <a:t>Exploring both individual and shared housing situations;</a:t>
            </a:r>
          </a:p>
          <a:p>
            <a:pPr lvl="2"/>
            <a:r>
              <a:rPr lang="en-US" dirty="0"/>
              <a:t>Identifying financial resources and determining affordability;</a:t>
            </a:r>
          </a:p>
          <a:p>
            <a:pPr lvl="2"/>
            <a:r>
              <a:rPr lang="en-US" dirty="0"/>
              <a:t>Identifying how earned income, or an increase in earned income, could impact choice, access and affordability of housing options</a:t>
            </a:r>
          </a:p>
          <a:p>
            <a:pPr lvl="2"/>
            <a:r>
              <a:rPr lang="en-US" dirty="0"/>
              <a:t>Identifying preferences of location and type of housing;</a:t>
            </a:r>
          </a:p>
          <a:p>
            <a:pPr lvl="2"/>
            <a:r>
              <a:rPr lang="en-US" dirty="0"/>
              <a:t>Identifying accessibility and modification needs;</a:t>
            </a:r>
          </a:p>
          <a:p>
            <a:pPr lvl="2"/>
            <a:r>
              <a:rPr lang="en-US" dirty="0"/>
              <a:t>Identifying and assisting with access to financing if homeownership is goal;</a:t>
            </a:r>
          </a:p>
          <a:p>
            <a:pPr lvl="2"/>
            <a:r>
              <a:rPr lang="en-US" dirty="0"/>
              <a:t>Identifying and assistant with access to rental subsidies if renting is goal.</a:t>
            </a:r>
          </a:p>
          <a:p>
            <a:pPr lvl="2"/>
            <a:endParaRPr lang="en-US" dirty="0"/>
          </a:p>
          <a:p>
            <a:pPr lvl="2"/>
            <a:endParaRPr lang="en-US" dirty="0"/>
          </a:p>
        </p:txBody>
      </p:sp>
    </p:spTree>
    <p:extLst>
      <p:ext uri="{BB962C8B-B14F-4D97-AF65-F5344CB8AC3E}">
        <p14:creationId xmlns:p14="http://schemas.microsoft.com/office/powerpoint/2010/main" val="7660951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8296D-7477-47F6-B1B2-5111F4F2B464}"/>
              </a:ext>
            </a:extLst>
          </p:cNvPr>
          <p:cNvSpPr>
            <a:spLocks noGrp="1"/>
          </p:cNvSpPr>
          <p:nvPr>
            <p:ph type="title"/>
          </p:nvPr>
        </p:nvSpPr>
        <p:spPr/>
        <p:txBody>
          <a:bodyPr/>
          <a:lstStyle/>
          <a:p>
            <a:r>
              <a:rPr lang="en-US" b="1" dirty="0"/>
              <a:t>Housing Start-Up Assistance</a:t>
            </a:r>
            <a:endParaRPr lang="en-US" dirty="0"/>
          </a:p>
        </p:txBody>
      </p:sp>
      <p:sp>
        <p:nvSpPr>
          <p:cNvPr id="3" name="Content Placeholder 2">
            <a:extLst>
              <a:ext uri="{FF2B5EF4-FFF2-40B4-BE49-F238E27FC236}">
                <a16:creationId xmlns:a16="http://schemas.microsoft.com/office/drawing/2014/main" id="{9FA2B2D2-7983-44E1-B51D-0CE9D5B60655}"/>
              </a:ext>
            </a:extLst>
          </p:cNvPr>
          <p:cNvSpPr>
            <a:spLocks noGrp="1"/>
          </p:cNvSpPr>
          <p:nvPr>
            <p:ph idx="1"/>
          </p:nvPr>
        </p:nvSpPr>
        <p:spPr/>
        <p:txBody>
          <a:bodyPr/>
          <a:lstStyle/>
          <a:p>
            <a:r>
              <a:rPr lang="en-US" dirty="0"/>
              <a:t>A service intended to provide essential services and items needed to establish an integrated community living arrangement for persons relocating from an institution, a provider owned or controlled residential setting, or a home owned or controlled by another individual. </a:t>
            </a:r>
          </a:p>
          <a:p>
            <a:pPr lvl="1"/>
            <a:r>
              <a:rPr lang="en-US" dirty="0"/>
              <a:t>Assistance is intended to enable the person to establish an independent or supported living arrangement. Allowable costs include:</a:t>
            </a:r>
          </a:p>
          <a:p>
            <a:pPr lvl="2"/>
            <a:r>
              <a:rPr lang="en-US" dirty="0"/>
              <a:t>Deposit required for a leased or rented living arrangement;</a:t>
            </a:r>
          </a:p>
          <a:p>
            <a:pPr lvl="2"/>
            <a:r>
              <a:rPr lang="en-US" dirty="0"/>
              <a:t>Initial fees and/or deposits to establish utility service for water, heat, electricity, phone;</a:t>
            </a:r>
          </a:p>
          <a:p>
            <a:pPr lvl="2"/>
            <a:r>
              <a:rPr lang="en-US" dirty="0"/>
              <a:t>Purchase of basic and essential items needed to establish a safe and secure home;</a:t>
            </a:r>
          </a:p>
          <a:p>
            <a:pPr lvl="2"/>
            <a:r>
              <a:rPr lang="en-US" dirty="0"/>
              <a:t>Moving costs</a:t>
            </a:r>
          </a:p>
          <a:p>
            <a:pPr lvl="1"/>
            <a:r>
              <a:rPr lang="en-US" dirty="0"/>
              <a:t>May also include person-specific services and supports that may be arranged, scheduled, contracted or purchased, which support the person’s successful transition to a safe, accessible independent or supported living situation. </a:t>
            </a:r>
          </a:p>
          <a:p>
            <a:pPr lvl="1"/>
            <a:endParaRPr lang="en-US" dirty="0"/>
          </a:p>
        </p:txBody>
      </p:sp>
    </p:spTree>
    <p:extLst>
      <p:ext uri="{BB962C8B-B14F-4D97-AF65-F5344CB8AC3E}">
        <p14:creationId xmlns:p14="http://schemas.microsoft.com/office/powerpoint/2010/main" val="2432376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DD003-64DC-4AE8-BAA5-02F420B9EAD5}"/>
              </a:ext>
            </a:extLst>
          </p:cNvPr>
          <p:cNvSpPr>
            <a:spLocks noGrp="1"/>
          </p:cNvSpPr>
          <p:nvPr>
            <p:ph type="title"/>
          </p:nvPr>
        </p:nvSpPr>
        <p:spPr/>
        <p:txBody>
          <a:bodyPr/>
          <a:lstStyle/>
          <a:p>
            <a:r>
              <a:rPr lang="en-US" b="1" dirty="0"/>
              <a:t>Supported Living Services</a:t>
            </a:r>
            <a:endParaRPr lang="en-US" dirty="0"/>
          </a:p>
        </p:txBody>
      </p:sp>
      <p:sp>
        <p:nvSpPr>
          <p:cNvPr id="3" name="Content Placeholder 2">
            <a:extLst>
              <a:ext uri="{FF2B5EF4-FFF2-40B4-BE49-F238E27FC236}">
                <a16:creationId xmlns:a16="http://schemas.microsoft.com/office/drawing/2014/main" id="{4C23BE12-17A0-4A56-97B5-9A2E11875071}"/>
              </a:ext>
            </a:extLst>
          </p:cNvPr>
          <p:cNvSpPr>
            <a:spLocks noGrp="1"/>
          </p:cNvSpPr>
          <p:nvPr>
            <p:ph idx="1"/>
          </p:nvPr>
        </p:nvSpPr>
        <p:spPr/>
        <p:txBody>
          <a:bodyPr/>
          <a:lstStyle/>
          <a:p>
            <a:r>
              <a:rPr lang="en-US" dirty="0"/>
              <a:t>Services that include training and assistance in maintaining a home of one’s own:  a residence not owned or controlled by a waiver service provider or a residence that is not the home of a family caregiver.</a:t>
            </a:r>
          </a:p>
          <a:p>
            <a:pPr lvl="1"/>
            <a:r>
              <a:rPr lang="en-US" dirty="0"/>
              <a:t>The home may be shared with other freely chosen housemates who may or may not also receive waiver services and/or have a disability.</a:t>
            </a:r>
          </a:p>
          <a:p>
            <a:pPr lvl="1"/>
            <a:r>
              <a:rPr lang="en-US" dirty="0"/>
              <a:t>Provided with the goal of maximizing the person’s independence and interdependence with housemates and natural supports, using a combination of teaching, training, technology and facilitation of natural supports. </a:t>
            </a:r>
          </a:p>
          <a:p>
            <a:pPr lvl="1"/>
            <a:r>
              <a:rPr lang="en-US" dirty="0"/>
              <a:t>Intended for persons who, with technology, natural supports and good advanced planning, need intermittent and/or on-call staff support to remain in their own home and who do not need and will not benefit from around-the-clock staffing. </a:t>
            </a:r>
          </a:p>
          <a:p>
            <a:pPr lvl="1"/>
            <a:r>
              <a:rPr lang="en-US" dirty="0"/>
              <a:t>24-hour on-call access to supports on an as-needed/emergency basis.</a:t>
            </a:r>
          </a:p>
          <a:p>
            <a:pPr lvl="1"/>
            <a:r>
              <a:rPr lang="en-US" dirty="0"/>
              <a:t>It is the responsibility of the provider to ensure that the person has an emergency preparedness plan in place at all times.</a:t>
            </a:r>
          </a:p>
        </p:txBody>
      </p:sp>
    </p:spTree>
    <p:extLst>
      <p:ext uri="{BB962C8B-B14F-4D97-AF65-F5344CB8AC3E}">
        <p14:creationId xmlns:p14="http://schemas.microsoft.com/office/powerpoint/2010/main" val="8252418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F5022-0303-4D0A-909D-EB9F0E5244B3}"/>
              </a:ext>
            </a:extLst>
          </p:cNvPr>
          <p:cNvSpPr>
            <a:spLocks noGrp="1"/>
          </p:cNvSpPr>
          <p:nvPr>
            <p:ph type="title"/>
          </p:nvPr>
        </p:nvSpPr>
        <p:spPr/>
        <p:txBody>
          <a:bodyPr/>
          <a:lstStyle/>
          <a:p>
            <a:r>
              <a:rPr lang="en-US" b="1" dirty="0"/>
              <a:t>Adult Family Home</a:t>
            </a:r>
            <a:endParaRPr lang="en-US" dirty="0"/>
          </a:p>
        </p:txBody>
      </p:sp>
      <p:sp>
        <p:nvSpPr>
          <p:cNvPr id="3" name="Content Placeholder 2">
            <a:extLst>
              <a:ext uri="{FF2B5EF4-FFF2-40B4-BE49-F238E27FC236}">
                <a16:creationId xmlns:a16="http://schemas.microsoft.com/office/drawing/2014/main" id="{7ABE6E29-E11F-42A0-ADC6-A3664A3A51B8}"/>
              </a:ext>
            </a:extLst>
          </p:cNvPr>
          <p:cNvSpPr>
            <a:spLocks noGrp="1"/>
          </p:cNvSpPr>
          <p:nvPr>
            <p:ph idx="1"/>
          </p:nvPr>
        </p:nvSpPr>
        <p:spPr/>
        <p:txBody>
          <a:bodyPr/>
          <a:lstStyle/>
          <a:p>
            <a:r>
              <a:rPr lang="en-US" dirty="0"/>
              <a:t>A community-based alternative to residential habilitation service that enables up to three persons receiving this service to live in the home of trained host family caregivers (other than the person’s own family) in an adult foster care arrangement. </a:t>
            </a:r>
          </a:p>
          <a:p>
            <a:pPr lvl="1" eaLnBrk="0" fontAlgn="base" hangingPunct="0"/>
            <a:r>
              <a:rPr lang="en-US" dirty="0"/>
              <a:t>In this type of shared living arrangement, the person(s) moves into the host family’s home, enabling the person(s) to become part of the family, sharing in the experiences of a family, while the trained family members provide the individualized services that: </a:t>
            </a:r>
          </a:p>
          <a:p>
            <a:pPr lvl="2" eaLnBrk="0" fontAlgn="base" hangingPunct="0"/>
            <a:r>
              <a:rPr lang="en-US" dirty="0"/>
              <a:t>Support each person’s independence and full integration in their community;</a:t>
            </a:r>
          </a:p>
          <a:p>
            <a:pPr lvl="2" eaLnBrk="0" fontAlgn="base" hangingPunct="0"/>
            <a:r>
              <a:rPr lang="en-US" dirty="0"/>
              <a:t>Ensure each person’s choice and rights; and </a:t>
            </a:r>
          </a:p>
          <a:p>
            <a:pPr lvl="2" eaLnBrk="0" fontAlgn="base" hangingPunct="0"/>
            <a:r>
              <a:rPr lang="en-US" dirty="0"/>
              <a:t>Support each person in a manner that complies fully with HCBS Settings Rule standards, including standards for provider-owned or controlled homes.</a:t>
            </a:r>
          </a:p>
          <a:p>
            <a:pPr lvl="1" eaLnBrk="0" fontAlgn="base" hangingPunct="0"/>
            <a:r>
              <a:rPr lang="en-US" dirty="0"/>
              <a:t>Services are individualized based on the needs of each person.</a:t>
            </a:r>
          </a:p>
          <a:p>
            <a:pPr lvl="1"/>
            <a:endParaRPr lang="en-US" dirty="0"/>
          </a:p>
        </p:txBody>
      </p:sp>
    </p:spTree>
    <p:extLst>
      <p:ext uri="{BB962C8B-B14F-4D97-AF65-F5344CB8AC3E}">
        <p14:creationId xmlns:p14="http://schemas.microsoft.com/office/powerpoint/2010/main" val="19113827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F5022-0303-4D0A-909D-EB9F0E5244B3}"/>
              </a:ext>
            </a:extLst>
          </p:cNvPr>
          <p:cNvSpPr>
            <a:spLocks noGrp="1"/>
          </p:cNvSpPr>
          <p:nvPr>
            <p:ph type="title"/>
          </p:nvPr>
        </p:nvSpPr>
        <p:spPr/>
        <p:txBody>
          <a:bodyPr/>
          <a:lstStyle/>
          <a:p>
            <a:r>
              <a:rPr lang="en-US" b="1" dirty="0"/>
              <a:t>Community-Based Residential Services</a:t>
            </a:r>
            <a:endParaRPr lang="en-US" dirty="0"/>
          </a:p>
        </p:txBody>
      </p:sp>
      <p:sp>
        <p:nvSpPr>
          <p:cNvPr id="3" name="Content Placeholder 2">
            <a:extLst>
              <a:ext uri="{FF2B5EF4-FFF2-40B4-BE49-F238E27FC236}">
                <a16:creationId xmlns:a16="http://schemas.microsoft.com/office/drawing/2014/main" id="{7ABE6E29-E11F-42A0-ADC6-A3664A3A51B8}"/>
              </a:ext>
            </a:extLst>
          </p:cNvPr>
          <p:cNvSpPr>
            <a:spLocks noGrp="1"/>
          </p:cNvSpPr>
          <p:nvPr>
            <p:ph idx="1"/>
          </p:nvPr>
        </p:nvSpPr>
        <p:spPr/>
        <p:txBody>
          <a:bodyPr/>
          <a:lstStyle/>
          <a:p>
            <a:r>
              <a:rPr lang="en-US" dirty="0"/>
              <a:t>Services that enable an individual to avoid institutionalization and live in a community setting that provides services to:</a:t>
            </a:r>
          </a:p>
          <a:p>
            <a:pPr lvl="2"/>
            <a:r>
              <a:rPr lang="en-US" dirty="0"/>
              <a:t>Support the person’s maximum independence, autonomy and full integration in their community.</a:t>
            </a:r>
          </a:p>
          <a:p>
            <a:pPr lvl="2"/>
            <a:r>
              <a:rPr lang="en-US" dirty="0"/>
              <a:t>Ensure each person’s rights and abilities to make choices.</a:t>
            </a:r>
          </a:p>
          <a:p>
            <a:pPr lvl="2"/>
            <a:r>
              <a:rPr lang="en-US" dirty="0"/>
              <a:t>Support each person in a manner that complies fully with HCBS Settings Rule standards, including standards for provider-owned or controlled homes.</a:t>
            </a:r>
          </a:p>
          <a:p>
            <a:pPr lvl="1"/>
            <a:r>
              <a:rPr lang="en-US" dirty="0"/>
              <a:t>The setting in which the service is provided must be an ADMH-certified, community-based residential setting which supports each person’s independence and full integration into the community and ensures each person’s basic needs.</a:t>
            </a:r>
          </a:p>
          <a:p>
            <a:pPr lvl="1"/>
            <a:r>
              <a:rPr lang="en-US" dirty="0"/>
              <a:t>Provided for up to four individuals in a dwelling which may be rented, leased, or owned by the provider. </a:t>
            </a:r>
          </a:p>
          <a:p>
            <a:pPr lvl="1"/>
            <a:r>
              <a:rPr lang="en-US" dirty="0"/>
              <a:t>The person has the right to a legally enforceable lease or rental agreement with the provider that offers the same appeal rights and eviction protections as is required under state landlord-tenant law. </a:t>
            </a:r>
          </a:p>
          <a:p>
            <a:pPr lvl="1"/>
            <a:r>
              <a:rPr lang="en-US" dirty="0"/>
              <a:t>Family members (i.e., parents, grandparent, siblings, children, or spouse, whether the relationship is by blood, marriage or adoption) are not eligible providers. </a:t>
            </a:r>
          </a:p>
          <a:p>
            <a:pPr lvl="1"/>
            <a:endParaRPr lang="en-US" dirty="0"/>
          </a:p>
          <a:p>
            <a:pPr lvl="1"/>
            <a:endParaRPr lang="en-US" dirty="0"/>
          </a:p>
        </p:txBody>
      </p:sp>
    </p:spTree>
    <p:extLst>
      <p:ext uri="{BB962C8B-B14F-4D97-AF65-F5344CB8AC3E}">
        <p14:creationId xmlns:p14="http://schemas.microsoft.com/office/powerpoint/2010/main" val="14203653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F5022-0303-4D0A-909D-EB9F0E5244B3}"/>
              </a:ext>
            </a:extLst>
          </p:cNvPr>
          <p:cNvSpPr>
            <a:spLocks noGrp="1"/>
          </p:cNvSpPr>
          <p:nvPr>
            <p:ph type="title"/>
          </p:nvPr>
        </p:nvSpPr>
        <p:spPr/>
        <p:txBody>
          <a:bodyPr/>
          <a:lstStyle/>
          <a:p>
            <a:r>
              <a:rPr lang="en-US" b="1" dirty="0"/>
              <a:t>Physical Therapy</a:t>
            </a:r>
            <a:endParaRPr lang="en-US" dirty="0"/>
          </a:p>
        </p:txBody>
      </p:sp>
      <p:sp>
        <p:nvSpPr>
          <p:cNvPr id="3" name="Content Placeholder 2">
            <a:extLst>
              <a:ext uri="{FF2B5EF4-FFF2-40B4-BE49-F238E27FC236}">
                <a16:creationId xmlns:a16="http://schemas.microsoft.com/office/drawing/2014/main" id="{7ABE6E29-E11F-42A0-ADC6-A3664A3A51B8}"/>
              </a:ext>
            </a:extLst>
          </p:cNvPr>
          <p:cNvSpPr>
            <a:spLocks noGrp="1"/>
          </p:cNvSpPr>
          <p:nvPr>
            <p:ph idx="1"/>
          </p:nvPr>
        </p:nvSpPr>
        <p:spPr/>
        <p:txBody>
          <a:bodyPr/>
          <a:lstStyle/>
          <a:p>
            <a:pPr marL="201168" lvl="1" indent="0">
              <a:buNone/>
            </a:pPr>
            <a:r>
              <a:rPr lang="en-US" dirty="0"/>
              <a:t>Treatment of an individual by physical measures and the use of therapeutic exercises and rehabilitative procedures for the purpose of preventing, correcting, or alleviating a physical or mental disability. </a:t>
            </a:r>
          </a:p>
          <a:p>
            <a:pPr lvl="1"/>
            <a:r>
              <a:rPr lang="en-US" dirty="0"/>
              <a:t>Requires a physician's prescription and documentation in the form of an initial evaluation and development of a treatment plan with established goals.</a:t>
            </a:r>
          </a:p>
          <a:p>
            <a:pPr lvl="1"/>
            <a:r>
              <a:rPr lang="en-US" dirty="0"/>
              <a:t>Services must begin with the PT evaluation that, if necessary, results in the development of a treatment plan. </a:t>
            </a:r>
          </a:p>
          <a:p>
            <a:pPr lvl="1"/>
            <a:r>
              <a:rPr lang="en-US" dirty="0"/>
              <a:t>The treatment plan should outline the frequency of service, goals of therapy, and outcomes or milestones to be reached by the participant.</a:t>
            </a:r>
          </a:p>
          <a:p>
            <a:pPr lvl="1"/>
            <a:r>
              <a:rPr lang="en-US" dirty="0"/>
              <a:t>Expected to recommend exercises to the participant and his/her natural/paid direct support providers that will be completed at home.</a:t>
            </a:r>
          </a:p>
          <a:p>
            <a:pPr lvl="1"/>
            <a:r>
              <a:rPr lang="en-US" dirty="0"/>
              <a:t>Should teach the primary natural/paid direct support providers how to continue all relevant exercises that can be done at home.</a:t>
            </a:r>
          </a:p>
          <a:p>
            <a:pPr lvl="1"/>
            <a:r>
              <a:rPr lang="en-US" dirty="0"/>
              <a:t>Limited to no more than 50 hours or 200 units annually and no more than one session a week. </a:t>
            </a:r>
          </a:p>
          <a:p>
            <a:pPr lvl="1"/>
            <a:endParaRPr lang="en-US" dirty="0"/>
          </a:p>
          <a:p>
            <a:pPr lvl="1"/>
            <a:endParaRPr lang="en-US" dirty="0"/>
          </a:p>
        </p:txBody>
      </p:sp>
    </p:spTree>
    <p:extLst>
      <p:ext uri="{BB962C8B-B14F-4D97-AF65-F5344CB8AC3E}">
        <p14:creationId xmlns:p14="http://schemas.microsoft.com/office/powerpoint/2010/main" val="463262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F2ED0-CDD7-4FEB-8DE2-158B970BD516}"/>
              </a:ext>
            </a:extLst>
          </p:cNvPr>
          <p:cNvSpPr>
            <a:spLocks noGrp="1"/>
          </p:cNvSpPr>
          <p:nvPr>
            <p:ph type="title"/>
          </p:nvPr>
        </p:nvSpPr>
        <p:spPr/>
        <p:txBody>
          <a:bodyPr/>
          <a:lstStyle/>
          <a:p>
            <a:r>
              <a:rPr lang="en-US" dirty="0"/>
              <a:t>1915(c) Waiver for Individuals with ID Meeting Institutional Level of Care	</a:t>
            </a:r>
          </a:p>
        </p:txBody>
      </p:sp>
      <p:sp>
        <p:nvSpPr>
          <p:cNvPr id="3" name="Content Placeholder 2">
            <a:extLst>
              <a:ext uri="{FF2B5EF4-FFF2-40B4-BE49-F238E27FC236}">
                <a16:creationId xmlns:a16="http://schemas.microsoft.com/office/drawing/2014/main" id="{5A5E7646-9D70-460C-85EC-55BAA7431B71}"/>
              </a:ext>
            </a:extLst>
          </p:cNvPr>
          <p:cNvSpPr>
            <a:spLocks noGrp="1"/>
          </p:cNvSpPr>
          <p:nvPr>
            <p:ph idx="1"/>
          </p:nvPr>
        </p:nvSpPr>
        <p:spPr/>
        <p:txBody>
          <a:bodyPr/>
          <a:lstStyle/>
          <a:p>
            <a:r>
              <a:rPr lang="en-US" dirty="0"/>
              <a:t>Eligibility:</a:t>
            </a:r>
          </a:p>
          <a:p>
            <a:r>
              <a:rPr lang="en-US" dirty="0"/>
              <a:t>Full scale IQ below 70</a:t>
            </a:r>
          </a:p>
          <a:p>
            <a:r>
              <a:rPr lang="en-US" dirty="0"/>
              <a:t>Age of onset of Intellectual Disability diagnosis before age 18</a:t>
            </a:r>
          </a:p>
          <a:p>
            <a:r>
              <a:rPr lang="en-US" dirty="0"/>
              <a:t>Significant functional limitations in three of six areas of adaptive functioning</a:t>
            </a:r>
          </a:p>
          <a:p>
            <a:r>
              <a:rPr lang="en-US" dirty="0"/>
              <a:t>ICAP service score of 85 or lower</a:t>
            </a:r>
          </a:p>
          <a:p>
            <a:r>
              <a:rPr lang="en-US" dirty="0"/>
              <a:t>Financial eligibility as determined by Medicaid:</a:t>
            </a:r>
          </a:p>
          <a:p>
            <a:pPr lvl="1"/>
            <a:r>
              <a:rPr lang="en-US" dirty="0"/>
              <a:t>Assets:  Up to $2000</a:t>
            </a:r>
          </a:p>
          <a:p>
            <a:pPr lvl="1"/>
            <a:r>
              <a:rPr lang="en-US" dirty="0"/>
              <a:t>Income:  up to 300% of Federal Poverty Level</a:t>
            </a:r>
          </a:p>
          <a:p>
            <a:pPr marL="0" indent="0">
              <a:buNone/>
            </a:pPr>
            <a:endParaRPr lang="en-US" dirty="0"/>
          </a:p>
        </p:txBody>
      </p:sp>
    </p:spTree>
    <p:extLst>
      <p:ext uri="{BB962C8B-B14F-4D97-AF65-F5344CB8AC3E}">
        <p14:creationId xmlns:p14="http://schemas.microsoft.com/office/powerpoint/2010/main" val="42735955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F5022-0303-4D0A-909D-EB9F0E5244B3}"/>
              </a:ext>
            </a:extLst>
          </p:cNvPr>
          <p:cNvSpPr>
            <a:spLocks noGrp="1"/>
          </p:cNvSpPr>
          <p:nvPr>
            <p:ph type="title"/>
          </p:nvPr>
        </p:nvSpPr>
        <p:spPr/>
        <p:txBody>
          <a:bodyPr/>
          <a:lstStyle/>
          <a:p>
            <a:r>
              <a:rPr lang="en-US" b="1" dirty="0"/>
              <a:t>Occupational Therapy</a:t>
            </a:r>
            <a:endParaRPr lang="en-US" dirty="0"/>
          </a:p>
        </p:txBody>
      </p:sp>
      <p:sp>
        <p:nvSpPr>
          <p:cNvPr id="3" name="Content Placeholder 2">
            <a:extLst>
              <a:ext uri="{FF2B5EF4-FFF2-40B4-BE49-F238E27FC236}">
                <a16:creationId xmlns:a16="http://schemas.microsoft.com/office/drawing/2014/main" id="{7ABE6E29-E11F-42A0-ADC6-A3664A3A51B8}"/>
              </a:ext>
            </a:extLst>
          </p:cNvPr>
          <p:cNvSpPr>
            <a:spLocks noGrp="1"/>
          </p:cNvSpPr>
          <p:nvPr>
            <p:ph idx="1"/>
          </p:nvPr>
        </p:nvSpPr>
        <p:spPr>
          <a:xfrm>
            <a:off x="1088402" y="1845734"/>
            <a:ext cx="10058400" cy="4023360"/>
          </a:xfrm>
        </p:spPr>
        <p:txBody>
          <a:bodyPr/>
          <a:lstStyle/>
          <a:p>
            <a:r>
              <a:rPr lang="en-US" dirty="0"/>
              <a:t>The application of occupation-oriented or goal-oriented activity to achieve optimum functioning, to prevent dysfunction, and to promote health. </a:t>
            </a:r>
          </a:p>
          <a:p>
            <a:pPr lvl="1"/>
            <a:r>
              <a:rPr lang="en-US" dirty="0"/>
              <a:t>Requires a physician's prescription and documentation in the form of an initial evaluation and development of a treatment plan with established goals.</a:t>
            </a:r>
          </a:p>
          <a:p>
            <a:pPr lvl="1"/>
            <a:r>
              <a:rPr lang="en-US" dirty="0"/>
              <a:t>Services must begin with the evaluation that, if necessary, results in the development of a treatment plan. </a:t>
            </a:r>
          </a:p>
          <a:p>
            <a:pPr lvl="1"/>
            <a:r>
              <a:rPr lang="en-US" dirty="0"/>
              <a:t>The treatment plan should outline the frequency of service, goals of therapy, and outcomes or milestones to be reached by the participant.</a:t>
            </a:r>
          </a:p>
          <a:p>
            <a:pPr lvl="1"/>
            <a:r>
              <a:rPr lang="en-US" dirty="0"/>
              <a:t>Expected to recommend exercises to the participant and his/her natural/paid direct support providers that will be completed at home.</a:t>
            </a:r>
          </a:p>
          <a:p>
            <a:pPr lvl="1"/>
            <a:r>
              <a:rPr lang="en-US" dirty="0"/>
              <a:t>Should teach the primary natural/paid direct support providers how to continue all relevant exercises that can be done at home.</a:t>
            </a:r>
          </a:p>
          <a:p>
            <a:pPr lvl="1"/>
            <a:r>
              <a:rPr lang="en-US" dirty="0"/>
              <a:t>Limited to no more than 50 hours or 200 units annually and no more than one session a week. </a:t>
            </a:r>
          </a:p>
          <a:p>
            <a:pPr lvl="1"/>
            <a:endParaRPr lang="en-US" dirty="0"/>
          </a:p>
          <a:p>
            <a:pPr lvl="1"/>
            <a:endParaRPr lang="en-US" dirty="0"/>
          </a:p>
        </p:txBody>
      </p:sp>
    </p:spTree>
    <p:extLst>
      <p:ext uri="{BB962C8B-B14F-4D97-AF65-F5344CB8AC3E}">
        <p14:creationId xmlns:p14="http://schemas.microsoft.com/office/powerpoint/2010/main" val="29416011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F5022-0303-4D0A-909D-EB9F0E5244B3}"/>
              </a:ext>
            </a:extLst>
          </p:cNvPr>
          <p:cNvSpPr>
            <a:spLocks noGrp="1"/>
          </p:cNvSpPr>
          <p:nvPr>
            <p:ph type="title"/>
          </p:nvPr>
        </p:nvSpPr>
        <p:spPr/>
        <p:txBody>
          <a:bodyPr/>
          <a:lstStyle/>
          <a:p>
            <a:r>
              <a:rPr lang="en-US" b="1" dirty="0"/>
              <a:t>Speech &amp; Language Therapy</a:t>
            </a:r>
            <a:endParaRPr lang="en-US" dirty="0"/>
          </a:p>
        </p:txBody>
      </p:sp>
      <p:sp>
        <p:nvSpPr>
          <p:cNvPr id="3" name="Content Placeholder 2">
            <a:extLst>
              <a:ext uri="{FF2B5EF4-FFF2-40B4-BE49-F238E27FC236}">
                <a16:creationId xmlns:a16="http://schemas.microsoft.com/office/drawing/2014/main" id="{7ABE6E29-E11F-42A0-ADC6-A3664A3A51B8}"/>
              </a:ext>
            </a:extLst>
          </p:cNvPr>
          <p:cNvSpPr>
            <a:spLocks noGrp="1"/>
          </p:cNvSpPr>
          <p:nvPr>
            <p:ph idx="1"/>
          </p:nvPr>
        </p:nvSpPr>
        <p:spPr>
          <a:xfrm>
            <a:off x="1088402" y="1845734"/>
            <a:ext cx="10058400" cy="4023360"/>
          </a:xfrm>
        </p:spPr>
        <p:txBody>
          <a:bodyPr>
            <a:normAutofit lnSpcReduction="10000"/>
          </a:bodyPr>
          <a:lstStyle/>
          <a:p>
            <a:r>
              <a:rPr lang="en-US" dirty="0"/>
              <a:t>Diagnostic, screening, preventive and corrective services provided on an individual basis, when referred by a physician (M.D., D.O.). </a:t>
            </a:r>
          </a:p>
          <a:p>
            <a:pPr lvl="1"/>
            <a:r>
              <a:rPr lang="en-US" dirty="0"/>
              <a:t>Requires a physician's prescription and documentation in the form of an initial evaluation and development of a treatment plan with established goals.</a:t>
            </a:r>
          </a:p>
          <a:p>
            <a:pPr lvl="1"/>
            <a:r>
              <a:rPr lang="en-US" dirty="0"/>
              <a:t>Services must begin with the evaluation to determine level of functioning, need for therapy, and all information necessary for the development of the treatment plan. The evaluation is customized to the individual and may include screening and evaluation of the individual’s speech and hearing functions or a comprehensive speech and language evaluation.</a:t>
            </a:r>
          </a:p>
          <a:p>
            <a:pPr lvl="1"/>
            <a:r>
              <a:rPr lang="en-US" dirty="0"/>
              <a:t>The treatment plan should outline the frequency of service, goals of therapy, and outcomes or milestones to be reached by the participant.</a:t>
            </a:r>
          </a:p>
          <a:p>
            <a:pPr lvl="1"/>
            <a:r>
              <a:rPr lang="en-US" dirty="0"/>
              <a:t>Expected to recommend exercises to the participant and his/her natural/paid direct support providers that will be completed at home.</a:t>
            </a:r>
          </a:p>
          <a:p>
            <a:pPr lvl="1"/>
            <a:r>
              <a:rPr lang="en-US" dirty="0"/>
              <a:t>Should teach the primary natural/paid direct support providers how to continue all relevant exercises that can be done at home.</a:t>
            </a:r>
          </a:p>
          <a:p>
            <a:pPr lvl="1"/>
            <a:r>
              <a:rPr lang="en-US" dirty="0"/>
              <a:t>Limited to no more than thirty (3O) hours or 120 units annually and no more than one session a week. </a:t>
            </a:r>
          </a:p>
          <a:p>
            <a:pPr lvl="1"/>
            <a:endParaRPr lang="en-US" dirty="0"/>
          </a:p>
          <a:p>
            <a:pPr lvl="1"/>
            <a:endParaRPr lang="en-US" dirty="0"/>
          </a:p>
        </p:txBody>
      </p:sp>
    </p:spTree>
    <p:extLst>
      <p:ext uri="{BB962C8B-B14F-4D97-AF65-F5344CB8AC3E}">
        <p14:creationId xmlns:p14="http://schemas.microsoft.com/office/powerpoint/2010/main" val="11577687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F5022-0303-4D0A-909D-EB9F0E5244B3}"/>
              </a:ext>
            </a:extLst>
          </p:cNvPr>
          <p:cNvSpPr>
            <a:spLocks noGrp="1"/>
          </p:cNvSpPr>
          <p:nvPr>
            <p:ph type="title"/>
          </p:nvPr>
        </p:nvSpPr>
        <p:spPr/>
        <p:txBody>
          <a:bodyPr/>
          <a:lstStyle/>
          <a:p>
            <a:r>
              <a:rPr lang="en-US" b="1" dirty="0"/>
              <a:t>Skilled Nursing</a:t>
            </a:r>
            <a:endParaRPr lang="en-US" dirty="0"/>
          </a:p>
        </p:txBody>
      </p:sp>
      <p:sp>
        <p:nvSpPr>
          <p:cNvPr id="3" name="Content Placeholder 2">
            <a:extLst>
              <a:ext uri="{FF2B5EF4-FFF2-40B4-BE49-F238E27FC236}">
                <a16:creationId xmlns:a16="http://schemas.microsoft.com/office/drawing/2014/main" id="{7ABE6E29-E11F-42A0-ADC6-A3664A3A51B8}"/>
              </a:ext>
            </a:extLst>
          </p:cNvPr>
          <p:cNvSpPr>
            <a:spLocks noGrp="1"/>
          </p:cNvSpPr>
          <p:nvPr>
            <p:ph idx="1"/>
          </p:nvPr>
        </p:nvSpPr>
        <p:spPr>
          <a:xfrm>
            <a:off x="1088402" y="1845734"/>
            <a:ext cx="10058400" cy="4023360"/>
          </a:xfrm>
        </p:spPr>
        <p:txBody>
          <a:bodyPr>
            <a:normAutofit lnSpcReduction="10000"/>
          </a:bodyPr>
          <a:lstStyle/>
          <a:p>
            <a:r>
              <a:rPr lang="en-US" dirty="0"/>
              <a:t>Services within the scope of the State’s Nurse Practice Act and must be provided by a registered professional nurse (RN), or licensed practical (LPN) or vocational nurse under the supervision of an RN licensed to practice in the state of Alabama.  </a:t>
            </a:r>
          </a:p>
          <a:p>
            <a:pPr lvl="1"/>
            <a:r>
              <a:rPr lang="en-US" dirty="0"/>
              <a:t>An RN is required to perform the supervisory visit every 60 days for an LPN providing this service.</a:t>
            </a:r>
          </a:p>
          <a:p>
            <a:pPr lvl="1"/>
            <a:r>
              <a:rPr lang="en-US" dirty="0"/>
              <a:t>A physician’s order is required to authorize the service.</a:t>
            </a:r>
          </a:p>
          <a:p>
            <a:pPr lvl="1"/>
            <a:r>
              <a:rPr lang="en-US" dirty="0"/>
              <a:t>The Regional Office RN will complete an assessment to determine if the services may be safely and effectively administered in the home or community.</a:t>
            </a:r>
          </a:p>
          <a:p>
            <a:pPr lvl="1"/>
            <a:r>
              <a:rPr lang="en-US" dirty="0"/>
              <a:t>The service may not be provided in facility-based, non-residential settings.</a:t>
            </a:r>
          </a:p>
          <a:p>
            <a:pPr lvl="1"/>
            <a:r>
              <a:rPr lang="en-US" dirty="0"/>
              <a:t>Services are of two types:</a:t>
            </a:r>
          </a:p>
          <a:p>
            <a:pPr lvl="2"/>
            <a:r>
              <a:rPr lang="en-US" dirty="0"/>
              <a:t>Training and supervision provided to natural caregivers and/or direct support professionals related to medical care and/or assistance with ordinarily self-administered medications.</a:t>
            </a:r>
          </a:p>
          <a:p>
            <a:pPr lvl="2"/>
            <a:r>
              <a:rPr lang="en-US" dirty="0"/>
              <a:t>Nursing procedures that meet the person’s health needs as ordered by a physician. LPN services may provide skilled care for the recipient. The supervising RN evaluates the participant and establishes the nursing plan of care prior to assigning services to the LPN.</a:t>
            </a:r>
          </a:p>
          <a:p>
            <a:pPr lvl="1"/>
            <a:r>
              <a:rPr lang="en-US" dirty="0"/>
              <a:t>Not available to individuals during the time they are receiving residential services.</a:t>
            </a:r>
          </a:p>
          <a:p>
            <a:pPr lvl="2"/>
            <a:endParaRPr lang="en-US" dirty="0"/>
          </a:p>
        </p:txBody>
      </p:sp>
    </p:spTree>
    <p:extLst>
      <p:ext uri="{BB962C8B-B14F-4D97-AF65-F5344CB8AC3E}">
        <p14:creationId xmlns:p14="http://schemas.microsoft.com/office/powerpoint/2010/main" val="5247408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F5022-0303-4D0A-909D-EB9F0E5244B3}"/>
              </a:ext>
            </a:extLst>
          </p:cNvPr>
          <p:cNvSpPr>
            <a:spLocks noGrp="1"/>
          </p:cNvSpPr>
          <p:nvPr>
            <p:ph type="title"/>
          </p:nvPr>
        </p:nvSpPr>
        <p:spPr/>
        <p:txBody>
          <a:bodyPr/>
          <a:lstStyle/>
          <a:p>
            <a:r>
              <a:rPr lang="en-US" b="1" dirty="0"/>
              <a:t>Individual Directed Goods and Services</a:t>
            </a:r>
            <a:endParaRPr lang="en-US" dirty="0"/>
          </a:p>
        </p:txBody>
      </p:sp>
      <p:sp>
        <p:nvSpPr>
          <p:cNvPr id="3" name="Content Placeholder 2">
            <a:extLst>
              <a:ext uri="{FF2B5EF4-FFF2-40B4-BE49-F238E27FC236}">
                <a16:creationId xmlns:a16="http://schemas.microsoft.com/office/drawing/2014/main" id="{7ABE6E29-E11F-42A0-ADC6-A3664A3A51B8}"/>
              </a:ext>
            </a:extLst>
          </p:cNvPr>
          <p:cNvSpPr>
            <a:spLocks noGrp="1"/>
          </p:cNvSpPr>
          <p:nvPr>
            <p:ph idx="1"/>
          </p:nvPr>
        </p:nvSpPr>
        <p:spPr>
          <a:xfrm>
            <a:off x="1088402" y="1845734"/>
            <a:ext cx="10058400" cy="4022406"/>
          </a:xfrm>
        </p:spPr>
        <p:txBody>
          <a:bodyPr>
            <a:normAutofit fontScale="92500" lnSpcReduction="20000"/>
          </a:bodyPr>
          <a:lstStyle/>
          <a:p>
            <a:r>
              <a:rPr lang="en-US" dirty="0"/>
              <a:t>Services are available to only those participants self-directing services who are able to save funds through negotiation of worker's employment wages. </a:t>
            </a:r>
          </a:p>
          <a:p>
            <a:pPr lvl="1"/>
            <a:r>
              <a:rPr lang="en-US" dirty="0"/>
              <a:t>Include services, equipment or supplies, for the waiver participant’s use and benefit that are not otherwise provided to the individual through this waiver or through the Medicaid State Plan. </a:t>
            </a:r>
          </a:p>
          <a:p>
            <a:pPr lvl="1"/>
            <a:r>
              <a:rPr lang="en-US" dirty="0"/>
              <a:t>Purchases must address an identified goal/outcome and related need in the Person-Centered Plan (including improving or maintaining the participant's opportunities for full membership in the community and/or competitive integrated employment) and meet the following requirements: </a:t>
            </a:r>
          </a:p>
          <a:p>
            <a:pPr lvl="2"/>
            <a:r>
              <a:rPr lang="en-US" sz="1500" dirty="0"/>
              <a:t>Will decrease the need for other Medicaid services and/or decrease dependency on paid support services; and/or</a:t>
            </a:r>
          </a:p>
          <a:p>
            <a:pPr lvl="2"/>
            <a:r>
              <a:rPr lang="en-US" sz="1500" dirty="0"/>
              <a:t>Will promote inclusion in the community, including enhancing family involvement; and/or </a:t>
            </a:r>
          </a:p>
          <a:p>
            <a:pPr lvl="2"/>
            <a:r>
              <a:rPr lang="en-US" sz="1500" dirty="0"/>
              <a:t>Will increase the waiver participant’s independence, including improved cognitive, social or behavioral functioning, and development or maintenance of personal, social or physical skills for independence; and/or</a:t>
            </a:r>
          </a:p>
          <a:p>
            <a:pPr lvl="2"/>
            <a:r>
              <a:rPr lang="en-US" sz="1500" dirty="0"/>
              <a:t>Will increase the waiver participant's health and safety in the home or in his/her community; and/or</a:t>
            </a:r>
          </a:p>
          <a:p>
            <a:pPr lvl="2"/>
            <a:r>
              <a:rPr lang="en-US" sz="1500" dirty="0"/>
              <a:t>Will increase the waiver participant’s ability to continue living in the community and avoid institutionalization.</a:t>
            </a:r>
          </a:p>
          <a:p>
            <a:pPr lvl="1"/>
            <a:r>
              <a:rPr lang="en-US" dirty="0"/>
              <a:t>All purchases can only be made if the participant does not have the funds to purchase the item or service and the item or service is not available at no cost to the participant through another source.  </a:t>
            </a:r>
          </a:p>
          <a:p>
            <a:pPr lvl="1"/>
            <a:r>
              <a:rPr lang="en-US" dirty="0"/>
              <a:t>The limit on amount of funds for purchases is determined individually based on the balance of the individual's savings account at the time of the request for purchase. </a:t>
            </a:r>
          </a:p>
        </p:txBody>
      </p:sp>
    </p:spTree>
    <p:extLst>
      <p:ext uri="{BB962C8B-B14F-4D97-AF65-F5344CB8AC3E}">
        <p14:creationId xmlns:p14="http://schemas.microsoft.com/office/powerpoint/2010/main" val="26084482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F85AD-27FC-4C67-87A9-FC091FDFDC90}"/>
              </a:ext>
            </a:extLst>
          </p:cNvPr>
          <p:cNvSpPr>
            <a:spLocks noGrp="1"/>
          </p:cNvSpPr>
          <p:nvPr>
            <p:ph type="ctrTitle"/>
          </p:nvPr>
        </p:nvSpPr>
        <p:spPr/>
        <p:txBody>
          <a:bodyPr/>
          <a:lstStyle/>
          <a:p>
            <a:r>
              <a:rPr lang="en-US" dirty="0"/>
              <a:t>Community Waiver Program </a:t>
            </a:r>
            <a:br>
              <a:rPr lang="en-US" dirty="0"/>
            </a:br>
            <a:r>
              <a:rPr lang="en-US" dirty="0"/>
              <a:t>Provider Readiness</a:t>
            </a:r>
          </a:p>
        </p:txBody>
      </p:sp>
      <p:sp>
        <p:nvSpPr>
          <p:cNvPr id="3" name="Subtitle 2">
            <a:extLst>
              <a:ext uri="{FF2B5EF4-FFF2-40B4-BE49-F238E27FC236}">
                <a16:creationId xmlns:a16="http://schemas.microsoft.com/office/drawing/2014/main" id="{E93418A0-6B1E-47E3-9084-23DBE00EDA56}"/>
              </a:ext>
            </a:extLst>
          </p:cNvPr>
          <p:cNvSpPr>
            <a:spLocks noGrp="1"/>
          </p:cNvSpPr>
          <p:nvPr>
            <p:ph type="subTitle" idx="1"/>
          </p:nvPr>
        </p:nvSpPr>
        <p:spPr/>
        <p:txBody>
          <a:bodyPr/>
          <a:lstStyle/>
          <a:p>
            <a:r>
              <a:rPr lang="en-US" dirty="0"/>
              <a:t>Training and preparation To ensure the best quality of services</a:t>
            </a:r>
          </a:p>
        </p:txBody>
      </p:sp>
    </p:spTree>
    <p:extLst>
      <p:ext uri="{BB962C8B-B14F-4D97-AF65-F5344CB8AC3E}">
        <p14:creationId xmlns:p14="http://schemas.microsoft.com/office/powerpoint/2010/main" val="790434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E126F-90C5-4728-9DFA-39DBFCA82FDA}"/>
              </a:ext>
            </a:extLst>
          </p:cNvPr>
          <p:cNvSpPr>
            <a:spLocks noGrp="1"/>
          </p:cNvSpPr>
          <p:nvPr>
            <p:ph type="title"/>
          </p:nvPr>
        </p:nvSpPr>
        <p:spPr/>
        <p:txBody>
          <a:bodyPr>
            <a:normAutofit/>
          </a:bodyPr>
          <a:lstStyle/>
          <a:p>
            <a:r>
              <a:rPr lang="en-US" dirty="0"/>
              <a:t>Training for Direct Support Professionals</a:t>
            </a:r>
            <a:endParaRPr lang="en-US" sz="1500" b="1" dirty="0"/>
          </a:p>
        </p:txBody>
      </p:sp>
      <p:sp>
        <p:nvSpPr>
          <p:cNvPr id="3" name="Content Placeholder 2">
            <a:extLst>
              <a:ext uri="{FF2B5EF4-FFF2-40B4-BE49-F238E27FC236}">
                <a16:creationId xmlns:a16="http://schemas.microsoft.com/office/drawing/2014/main" id="{7A836665-1D94-42FB-B924-DCE7B42CA6E2}"/>
              </a:ext>
            </a:extLst>
          </p:cNvPr>
          <p:cNvSpPr>
            <a:spLocks noGrp="1"/>
          </p:cNvSpPr>
          <p:nvPr>
            <p:ph idx="1"/>
          </p:nvPr>
        </p:nvSpPr>
        <p:spPr>
          <a:xfrm>
            <a:off x="1097280" y="1845734"/>
            <a:ext cx="10058400" cy="4309260"/>
          </a:xfrm>
        </p:spPr>
        <p:txBody>
          <a:bodyPr>
            <a:normAutofit/>
          </a:bodyPr>
          <a:lstStyle/>
          <a:p>
            <a:pPr>
              <a:buFont typeface="Courier New" panose="02070309020205020404" pitchFamily="49" charset="0"/>
              <a:buChar char="o"/>
            </a:pPr>
            <a:r>
              <a:rPr lang="en-US" dirty="0"/>
              <a:t>CWP requires </a:t>
            </a:r>
            <a:r>
              <a:rPr lang="en-US" b="1" dirty="0"/>
              <a:t>certain basic training </a:t>
            </a:r>
            <a:r>
              <a:rPr lang="en-US" dirty="0"/>
              <a:t>for most all direct support professionals (detailed in RFP)</a:t>
            </a:r>
          </a:p>
          <a:p>
            <a:pPr>
              <a:buFont typeface="Courier New" panose="02070309020205020404" pitchFamily="49" charset="0"/>
              <a:buChar char="o"/>
            </a:pPr>
            <a:r>
              <a:rPr lang="en-US" dirty="0"/>
              <a:t>DDD is proposing to provide this training, free-of-charge, in online competency-based training format</a:t>
            </a:r>
          </a:p>
          <a:p>
            <a:pPr>
              <a:buFont typeface="Courier New" panose="02070309020205020404" pitchFamily="49" charset="0"/>
              <a:buChar char="o"/>
            </a:pPr>
            <a:r>
              <a:rPr lang="en-US" dirty="0"/>
              <a:t>All required content would be included except:</a:t>
            </a:r>
          </a:p>
          <a:p>
            <a:pPr lvl="1">
              <a:buFont typeface="Courier New" panose="02070309020205020404" pitchFamily="49" charset="0"/>
              <a:buChar char="o"/>
            </a:pPr>
            <a:r>
              <a:rPr lang="en-US" dirty="0"/>
              <a:t>First Aid; CPR</a:t>
            </a:r>
          </a:p>
          <a:p>
            <a:pPr lvl="1">
              <a:buFont typeface="Courier New" panose="02070309020205020404" pitchFamily="49" charset="0"/>
              <a:buChar char="o"/>
            </a:pPr>
            <a:r>
              <a:rPr lang="en-US" sz="1800" b="0" i="0" u="none" strike="noStrike" baseline="0" dirty="0">
                <a:latin typeface="Calibri" panose="020F0502020204030204" pitchFamily="34" charset="0"/>
              </a:rPr>
              <a:t>Training on the specific service(s) the DSP will be providing including the service definition, expected outcomes, reasons the service is authorized</a:t>
            </a:r>
            <a:endParaRPr lang="en-US" sz="1800" b="0" i="0" u="none" strike="noStrike" baseline="0" dirty="0">
              <a:latin typeface="TimesNewRomanPSMT"/>
            </a:endParaRPr>
          </a:p>
          <a:p>
            <a:pPr lvl="1">
              <a:buFont typeface="Courier New" panose="02070309020205020404" pitchFamily="49" charset="0"/>
              <a:buChar char="o"/>
            </a:pPr>
            <a:r>
              <a:rPr lang="en-US" sz="1800" dirty="0">
                <a:effectLst/>
                <a:latin typeface="Calibri" panose="020F0502020204030204" pitchFamily="34" charset="0"/>
                <a:ea typeface="Times New Roman" panose="02020603050405020304" pitchFamily="18" charset="0"/>
              </a:rPr>
              <a:t>Training specific to the individual(s) being served, including training on their person-centered plan and service implementation plan(s)</a:t>
            </a:r>
            <a:endParaRPr lang="en-US" dirty="0"/>
          </a:p>
          <a:p>
            <a:pPr>
              <a:buFont typeface="Courier New" panose="02070309020205020404" pitchFamily="49" charset="0"/>
              <a:buChar char="o"/>
            </a:pPr>
            <a:r>
              <a:rPr lang="en-US" dirty="0"/>
              <a:t>The training would be available on-demand and self-paced; DSPs can work through the content as/when their schedule allows</a:t>
            </a:r>
          </a:p>
          <a:p>
            <a:pPr>
              <a:buFont typeface="Courier New" panose="02070309020205020404" pitchFamily="49" charset="0"/>
              <a:buChar char="o"/>
            </a:pPr>
            <a:r>
              <a:rPr lang="en-US" dirty="0"/>
              <a:t>Assessment of competency is built-in</a:t>
            </a:r>
          </a:p>
          <a:p>
            <a:pPr>
              <a:buFont typeface="Courier New" panose="02070309020205020404" pitchFamily="49" charset="0"/>
              <a:buChar char="o"/>
            </a:pPr>
            <a:endParaRPr lang="en-US" dirty="0"/>
          </a:p>
          <a:p>
            <a:pPr>
              <a:buFont typeface="Courier New" panose="02070309020205020404" pitchFamily="49" charset="0"/>
              <a:buChar char="o"/>
            </a:pPr>
            <a:endParaRPr lang="en-US" dirty="0"/>
          </a:p>
        </p:txBody>
      </p:sp>
    </p:spTree>
    <p:extLst>
      <p:ext uri="{BB962C8B-B14F-4D97-AF65-F5344CB8AC3E}">
        <p14:creationId xmlns:p14="http://schemas.microsoft.com/office/powerpoint/2010/main" val="41347775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3540-6ACD-431C-8531-F4822D54444B}"/>
              </a:ext>
            </a:extLst>
          </p:cNvPr>
          <p:cNvSpPr>
            <a:spLocks noGrp="1"/>
          </p:cNvSpPr>
          <p:nvPr>
            <p:ph type="title"/>
          </p:nvPr>
        </p:nvSpPr>
        <p:spPr/>
        <p:txBody>
          <a:bodyPr/>
          <a:lstStyle/>
          <a:p>
            <a:r>
              <a:rPr lang="en-US" dirty="0"/>
              <a:t>Provider Readiness Initiative</a:t>
            </a:r>
            <a:endParaRPr lang="en-US" sz="1500" b="1" dirty="0"/>
          </a:p>
        </p:txBody>
      </p:sp>
      <p:sp>
        <p:nvSpPr>
          <p:cNvPr id="3" name="Content Placeholder 2">
            <a:extLst>
              <a:ext uri="{FF2B5EF4-FFF2-40B4-BE49-F238E27FC236}">
                <a16:creationId xmlns:a16="http://schemas.microsoft.com/office/drawing/2014/main" id="{43588B3D-3D6D-4D76-8589-3DC847187633}"/>
              </a:ext>
            </a:extLst>
          </p:cNvPr>
          <p:cNvSpPr>
            <a:spLocks noGrp="1"/>
          </p:cNvSpPr>
          <p:nvPr>
            <p:ph idx="1"/>
          </p:nvPr>
        </p:nvSpPr>
        <p:spPr>
          <a:xfrm>
            <a:off x="1097280" y="1845734"/>
            <a:ext cx="10058400" cy="4319092"/>
          </a:xfrm>
        </p:spPr>
        <p:txBody>
          <a:bodyPr>
            <a:normAutofit/>
          </a:bodyPr>
          <a:lstStyle/>
          <a:p>
            <a:pPr>
              <a:buFont typeface="Courier New" panose="02070309020205020404" pitchFamily="49" charset="0"/>
              <a:buChar char="o"/>
            </a:pPr>
            <a:r>
              <a:rPr lang="en-US" sz="2400" dirty="0"/>
              <a:t>Technical assistance and specialty training for provider agency staff</a:t>
            </a:r>
          </a:p>
          <a:p>
            <a:pPr>
              <a:buFont typeface="Courier New" panose="02070309020205020404" pitchFamily="49" charset="0"/>
              <a:buChar char="o"/>
            </a:pPr>
            <a:endParaRPr lang="en-US" sz="800" dirty="0"/>
          </a:p>
          <a:p>
            <a:pPr>
              <a:buFont typeface="Courier New" panose="02070309020205020404" pitchFamily="49" charset="0"/>
              <a:buChar char="o"/>
            </a:pPr>
            <a:r>
              <a:rPr lang="en-US" sz="2400" dirty="0"/>
              <a:t>Ongoing initiative that will adapt to needs of providers for CWP</a:t>
            </a:r>
          </a:p>
          <a:p>
            <a:pPr>
              <a:buFont typeface="Courier New" panose="02070309020205020404" pitchFamily="49" charset="0"/>
              <a:buChar char="o"/>
            </a:pPr>
            <a:endParaRPr lang="en-US" sz="800" dirty="0"/>
          </a:p>
          <a:p>
            <a:pPr>
              <a:buFont typeface="Courier New" panose="02070309020205020404" pitchFamily="49" charset="0"/>
              <a:buChar char="o"/>
            </a:pPr>
            <a:r>
              <a:rPr lang="en-US" sz="2400" dirty="0"/>
              <a:t>RFP seeks single entity to coordinate/provide all needed training and TA</a:t>
            </a:r>
          </a:p>
          <a:p>
            <a:pPr lvl="1">
              <a:buFont typeface="Courier New" panose="02070309020205020404" pitchFamily="49" charset="0"/>
              <a:buChar char="o"/>
            </a:pPr>
            <a:r>
              <a:rPr lang="en-US" sz="2400" dirty="0"/>
              <a:t>RFP responses due 9/16 with selection anticipated by 9/30</a:t>
            </a:r>
          </a:p>
          <a:p>
            <a:pPr lvl="1">
              <a:buFont typeface="Courier New" panose="02070309020205020404" pitchFamily="49" charset="0"/>
              <a:buChar char="o"/>
            </a:pPr>
            <a:endParaRPr lang="en-US" sz="800" dirty="0"/>
          </a:p>
          <a:p>
            <a:pPr>
              <a:buFont typeface="Courier New" panose="02070309020205020404" pitchFamily="49" charset="0"/>
              <a:buChar char="o"/>
            </a:pPr>
            <a:r>
              <a:rPr lang="en-US" sz="2400" dirty="0"/>
              <a:t>Certification process will help identify the technical assistance and/or specialty staff training your organization wants and needs</a:t>
            </a:r>
          </a:p>
          <a:p>
            <a:pPr>
              <a:buFont typeface="Courier New" panose="02070309020205020404" pitchFamily="49" charset="0"/>
              <a:buChar char="o"/>
            </a:pPr>
            <a:endParaRPr lang="en-US" sz="900" dirty="0"/>
          </a:p>
          <a:p>
            <a:pPr>
              <a:buFont typeface="Courier New" panose="02070309020205020404" pitchFamily="49" charset="0"/>
              <a:buChar char="o"/>
            </a:pPr>
            <a:r>
              <a:rPr lang="en-US" sz="2400" b="1" i="1" dirty="0"/>
              <a:t>Your organization can make requests now</a:t>
            </a:r>
          </a:p>
          <a:p>
            <a:pPr marL="0" indent="0">
              <a:buNone/>
            </a:pPr>
            <a:endParaRPr lang="en-US" dirty="0"/>
          </a:p>
        </p:txBody>
      </p:sp>
    </p:spTree>
    <p:extLst>
      <p:ext uri="{BB962C8B-B14F-4D97-AF65-F5344CB8AC3E}">
        <p14:creationId xmlns:p14="http://schemas.microsoft.com/office/powerpoint/2010/main" val="11200244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3540-6ACD-431C-8531-F4822D54444B}"/>
              </a:ext>
            </a:extLst>
          </p:cNvPr>
          <p:cNvSpPr>
            <a:spLocks noGrp="1"/>
          </p:cNvSpPr>
          <p:nvPr>
            <p:ph type="title"/>
          </p:nvPr>
        </p:nvSpPr>
        <p:spPr/>
        <p:txBody>
          <a:bodyPr/>
          <a:lstStyle/>
          <a:p>
            <a:r>
              <a:rPr lang="en-US" dirty="0"/>
              <a:t>Provider Readiness Initiative (2)</a:t>
            </a:r>
            <a:endParaRPr lang="en-US" sz="1500" b="1" dirty="0"/>
          </a:p>
        </p:txBody>
      </p:sp>
      <p:sp>
        <p:nvSpPr>
          <p:cNvPr id="3" name="Content Placeholder 2">
            <a:extLst>
              <a:ext uri="{FF2B5EF4-FFF2-40B4-BE49-F238E27FC236}">
                <a16:creationId xmlns:a16="http://schemas.microsoft.com/office/drawing/2014/main" id="{43588B3D-3D6D-4D76-8589-3DC847187633}"/>
              </a:ext>
            </a:extLst>
          </p:cNvPr>
          <p:cNvSpPr>
            <a:spLocks noGrp="1"/>
          </p:cNvSpPr>
          <p:nvPr>
            <p:ph idx="1"/>
          </p:nvPr>
        </p:nvSpPr>
        <p:spPr>
          <a:xfrm>
            <a:off x="1097280" y="2104102"/>
            <a:ext cx="10058400" cy="4060723"/>
          </a:xfrm>
        </p:spPr>
        <p:txBody>
          <a:bodyPr>
            <a:normAutofit/>
          </a:bodyPr>
          <a:lstStyle/>
          <a:p>
            <a:pPr>
              <a:buFont typeface="Courier New" panose="02070309020205020404" pitchFamily="49" charset="0"/>
              <a:buChar char="o"/>
            </a:pPr>
            <a:r>
              <a:rPr lang="en-US" sz="2400" dirty="0"/>
              <a:t>First primary goal is to ensure providers involved with CWP have ongoing access to technical assistance they need to be successful (budgetary; policy; programmatic; etc.)</a:t>
            </a:r>
          </a:p>
          <a:p>
            <a:pPr>
              <a:buFont typeface="Courier New" panose="02070309020205020404" pitchFamily="49" charset="0"/>
              <a:buChar char="o"/>
            </a:pPr>
            <a:endParaRPr lang="en-US" sz="1200" dirty="0"/>
          </a:p>
          <a:p>
            <a:pPr>
              <a:buFont typeface="Courier New" panose="02070309020205020404" pitchFamily="49" charset="0"/>
              <a:buChar char="o"/>
            </a:pPr>
            <a:r>
              <a:rPr lang="en-US" sz="2400" dirty="0"/>
              <a:t>Second primary goal is to provide all required training for direct service professionals delivering CWP services that require specialty training</a:t>
            </a:r>
          </a:p>
          <a:p>
            <a:pPr>
              <a:buFont typeface="Courier New" panose="02070309020205020404" pitchFamily="49" charset="0"/>
              <a:buChar char="o"/>
            </a:pPr>
            <a:endParaRPr lang="en-US" sz="1200" dirty="0"/>
          </a:p>
          <a:p>
            <a:pPr>
              <a:buFont typeface="Courier New" panose="02070309020205020404" pitchFamily="49" charset="0"/>
              <a:buChar char="o"/>
            </a:pPr>
            <a:r>
              <a:rPr lang="en-US" sz="2400" dirty="0"/>
              <a:t>Partial or full reimbursement to agency for staff training time will be included if budget permits</a:t>
            </a:r>
          </a:p>
          <a:p>
            <a:pPr>
              <a:buFont typeface="Courier New" panose="02070309020205020404" pitchFamily="49" charset="0"/>
              <a:buChar char="o"/>
            </a:pPr>
            <a:endParaRPr lang="en-US" spc="55" dirty="0"/>
          </a:p>
          <a:p>
            <a:pPr lvl="1">
              <a:buFont typeface="Courier New" panose="02070309020205020404" pitchFamily="49" charset="0"/>
              <a:buChar char="o"/>
            </a:pPr>
            <a:endParaRPr lang="en-US" dirty="0"/>
          </a:p>
          <a:p>
            <a:pPr lvl="1">
              <a:buFont typeface="Courier New" panose="02070309020205020404" pitchFamily="49" charset="0"/>
              <a:buChar char="o"/>
            </a:pPr>
            <a:endParaRPr lang="en-US" dirty="0"/>
          </a:p>
          <a:p>
            <a:pPr marL="0" indent="0">
              <a:buNone/>
            </a:pPr>
            <a:endParaRPr lang="en-US" dirty="0"/>
          </a:p>
        </p:txBody>
      </p:sp>
    </p:spTree>
    <p:extLst>
      <p:ext uri="{BB962C8B-B14F-4D97-AF65-F5344CB8AC3E}">
        <p14:creationId xmlns:p14="http://schemas.microsoft.com/office/powerpoint/2010/main" val="6561131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3540-6ACD-431C-8531-F4822D54444B}"/>
              </a:ext>
            </a:extLst>
          </p:cNvPr>
          <p:cNvSpPr>
            <a:spLocks noGrp="1"/>
          </p:cNvSpPr>
          <p:nvPr>
            <p:ph type="title"/>
          </p:nvPr>
        </p:nvSpPr>
        <p:spPr/>
        <p:txBody>
          <a:bodyPr/>
          <a:lstStyle/>
          <a:p>
            <a:r>
              <a:rPr lang="en-US" dirty="0"/>
              <a:t>Provider Readiness Initiative (3)</a:t>
            </a:r>
            <a:endParaRPr lang="en-US" sz="1500" b="1" dirty="0"/>
          </a:p>
        </p:txBody>
      </p:sp>
      <p:sp>
        <p:nvSpPr>
          <p:cNvPr id="3" name="Content Placeholder 2">
            <a:extLst>
              <a:ext uri="{FF2B5EF4-FFF2-40B4-BE49-F238E27FC236}">
                <a16:creationId xmlns:a16="http://schemas.microsoft.com/office/drawing/2014/main" id="{43588B3D-3D6D-4D76-8589-3DC847187633}"/>
              </a:ext>
            </a:extLst>
          </p:cNvPr>
          <p:cNvSpPr>
            <a:spLocks noGrp="1"/>
          </p:cNvSpPr>
          <p:nvPr>
            <p:ph idx="1"/>
          </p:nvPr>
        </p:nvSpPr>
        <p:spPr>
          <a:xfrm>
            <a:off x="1097280" y="1845734"/>
            <a:ext cx="10058400" cy="4319092"/>
          </a:xfrm>
        </p:spPr>
        <p:txBody>
          <a:bodyPr>
            <a:normAutofit fontScale="92500" lnSpcReduction="20000"/>
          </a:bodyPr>
          <a:lstStyle/>
          <a:p>
            <a:pPr>
              <a:buFont typeface="Courier New" panose="02070309020205020404" pitchFamily="49" charset="0"/>
              <a:buChar char="o"/>
            </a:pPr>
            <a:r>
              <a:rPr lang="en-US" sz="2400" dirty="0"/>
              <a:t>Examples of specialty training to be made available free-of-charge:</a:t>
            </a:r>
          </a:p>
          <a:p>
            <a:pPr>
              <a:buFont typeface="Courier New" panose="02070309020205020404" pitchFamily="49" charset="0"/>
              <a:buChar char="o"/>
            </a:pPr>
            <a:endParaRPr lang="en-US" sz="500" dirty="0"/>
          </a:p>
          <a:p>
            <a:pPr lvl="1">
              <a:buFont typeface="Courier New" panose="02070309020205020404" pitchFamily="49" charset="0"/>
              <a:buChar char="o"/>
            </a:pPr>
            <a:r>
              <a:rPr lang="en-US" sz="2200" dirty="0"/>
              <a:t>Supported Employment Program Managers and Job Developers will be able to access the Virginia Commonwealth University (VCU) ACRE training in Supported/Customized Employment</a:t>
            </a:r>
          </a:p>
          <a:p>
            <a:pPr lvl="1">
              <a:buFont typeface="Courier New" panose="02070309020205020404" pitchFamily="49" charset="0"/>
              <a:buChar char="o"/>
            </a:pPr>
            <a:r>
              <a:rPr lang="en-US" sz="2200" dirty="0"/>
              <a:t>Job Coaches will be able to access the Training Resource Network (TRN) Job Coaching and Consultation on-line course</a:t>
            </a:r>
          </a:p>
          <a:p>
            <a:pPr lvl="1">
              <a:buFont typeface="Courier New" panose="02070309020205020404" pitchFamily="49" charset="0"/>
              <a:buChar char="o"/>
            </a:pPr>
            <a:r>
              <a:rPr lang="en-US" sz="2200" dirty="0"/>
              <a:t>Independent Living Skills Specialists:  Systematic instruction training</a:t>
            </a:r>
          </a:p>
          <a:p>
            <a:pPr lvl="1">
              <a:buFont typeface="Courier New" panose="02070309020205020404" pitchFamily="49" charset="0"/>
              <a:buChar char="o"/>
            </a:pPr>
            <a:r>
              <a:rPr lang="en-US" sz="2200" dirty="0"/>
              <a:t>Peer Support/Family Empowerment &amp; Systems Navigation Counseling:  8 hours required training</a:t>
            </a:r>
          </a:p>
          <a:p>
            <a:pPr lvl="1">
              <a:buFont typeface="Courier New" panose="02070309020205020404" pitchFamily="49" charset="0"/>
              <a:buChar char="o"/>
            </a:pPr>
            <a:r>
              <a:rPr lang="en-US" sz="2200" dirty="0"/>
              <a:t>Financial Literacy  Counseling: </a:t>
            </a:r>
            <a:r>
              <a:rPr lang="en-US" sz="2200" spc="55" dirty="0"/>
              <a:t>Completion of </a:t>
            </a:r>
            <a:r>
              <a:rPr lang="en-US" sz="2200" spc="55" dirty="0">
                <a:effectLst/>
                <a:ea typeface="Times New Roman" panose="02020603050405020304" pitchFamily="18" charset="0"/>
              </a:rPr>
              <a:t>“Building of the Financial Well-Being of Persons with Disabilities” curriculum from National Disability Institute offered by qualified trainer </a:t>
            </a:r>
          </a:p>
          <a:p>
            <a:pPr lvl="1">
              <a:buFont typeface="Courier New" panose="02070309020205020404" pitchFamily="49" charset="0"/>
              <a:buChar char="o"/>
            </a:pPr>
            <a:r>
              <a:rPr lang="en-US" sz="2200" spc="55" dirty="0"/>
              <a:t>Decision-Making Supports:  curriculum from National Center on Supported Decision-Making</a:t>
            </a:r>
          </a:p>
          <a:p>
            <a:pPr lvl="1">
              <a:buFont typeface="Courier New" panose="02070309020205020404" pitchFamily="49" charset="0"/>
              <a:buChar char="o"/>
            </a:pPr>
            <a:r>
              <a:rPr lang="en-US" sz="2200" spc="55" dirty="0"/>
              <a:t>Housing Counseling:  training relevant to role by experienced housing counseling agency</a:t>
            </a:r>
            <a:endParaRPr lang="en-US" dirty="0"/>
          </a:p>
          <a:p>
            <a:pPr lvl="1">
              <a:buFont typeface="Courier New" panose="02070309020205020404" pitchFamily="49" charset="0"/>
              <a:buChar char="o"/>
            </a:pPr>
            <a:endParaRPr lang="en-US" dirty="0"/>
          </a:p>
          <a:p>
            <a:pPr marL="0" indent="0">
              <a:buNone/>
            </a:pPr>
            <a:endParaRPr lang="en-US" dirty="0"/>
          </a:p>
        </p:txBody>
      </p:sp>
    </p:spTree>
    <p:extLst>
      <p:ext uri="{BB962C8B-B14F-4D97-AF65-F5344CB8AC3E}">
        <p14:creationId xmlns:p14="http://schemas.microsoft.com/office/powerpoint/2010/main" val="1012117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44841-86C7-403E-A8B1-15F9DEB1D82B}"/>
              </a:ext>
            </a:extLst>
          </p:cNvPr>
          <p:cNvSpPr>
            <a:spLocks noGrp="1"/>
          </p:cNvSpPr>
          <p:nvPr>
            <p:ph type="title"/>
          </p:nvPr>
        </p:nvSpPr>
        <p:spPr/>
        <p:txBody>
          <a:bodyPr/>
          <a:lstStyle/>
          <a:p>
            <a:r>
              <a:rPr lang="en-US" dirty="0"/>
              <a:t>1915(c) Waiver Enrollment Groups</a:t>
            </a:r>
          </a:p>
        </p:txBody>
      </p:sp>
      <p:sp>
        <p:nvSpPr>
          <p:cNvPr id="3" name="Content Placeholder 2">
            <a:extLst>
              <a:ext uri="{FF2B5EF4-FFF2-40B4-BE49-F238E27FC236}">
                <a16:creationId xmlns:a16="http://schemas.microsoft.com/office/drawing/2014/main" id="{F4A670B8-2C3C-4B51-8AD6-C23B30D8B8D1}"/>
              </a:ext>
            </a:extLst>
          </p:cNvPr>
          <p:cNvSpPr>
            <a:spLocks noGrp="1"/>
          </p:cNvSpPr>
          <p:nvPr>
            <p:ph idx="1"/>
          </p:nvPr>
        </p:nvSpPr>
        <p:spPr/>
        <p:txBody>
          <a:bodyPr/>
          <a:lstStyle/>
          <a:p>
            <a:pPr marL="909828" lvl="3" indent="-342900">
              <a:lnSpc>
                <a:spcPct val="150000"/>
              </a:lnSpc>
              <a:buFont typeface="+mj-lt"/>
              <a:buAutoNum type="arabicPeriod"/>
            </a:pPr>
            <a:r>
              <a:rPr lang="en-US" sz="1800" dirty="0"/>
              <a:t>Children (ages 3-13) with ID who live with family or other natural supports</a:t>
            </a:r>
          </a:p>
          <a:p>
            <a:pPr marL="909828" lvl="3" indent="-342900">
              <a:lnSpc>
                <a:spcPct val="150000"/>
              </a:lnSpc>
              <a:buFont typeface="+mj-lt"/>
              <a:buAutoNum type="arabicPeriod"/>
            </a:pPr>
            <a:r>
              <a:rPr lang="en-US" sz="1800" dirty="0"/>
              <a:t>Transition-age youth (ages 14-21) who live with family or other natural supports or who (ages 18-21) live independently</a:t>
            </a:r>
          </a:p>
          <a:p>
            <a:pPr marL="909828" lvl="3" indent="-342900">
              <a:lnSpc>
                <a:spcPct val="150000"/>
              </a:lnSpc>
              <a:buFont typeface="+mj-lt"/>
              <a:buAutoNum type="arabicPeriod"/>
            </a:pPr>
            <a:r>
              <a:rPr lang="en-US" sz="1800" dirty="0"/>
              <a:t>Working-age or older adults (ages 22+) with ID who live with family or other natural supports or who live independently</a:t>
            </a:r>
          </a:p>
          <a:p>
            <a:pPr marL="909828" lvl="3" indent="-342900">
              <a:lnSpc>
                <a:spcPct val="150000"/>
              </a:lnSpc>
              <a:buFont typeface="+mj-lt"/>
              <a:buAutoNum type="arabicPeriod"/>
            </a:pPr>
            <a:r>
              <a:rPr lang="en-US" sz="1800" dirty="0"/>
              <a:t>Persons (ages 3+) with ID who are unable to live with family or other natural supports or to live independently</a:t>
            </a:r>
          </a:p>
          <a:p>
            <a:endParaRPr lang="en-US" dirty="0"/>
          </a:p>
        </p:txBody>
      </p:sp>
    </p:spTree>
    <p:extLst>
      <p:ext uri="{BB962C8B-B14F-4D97-AF65-F5344CB8AC3E}">
        <p14:creationId xmlns:p14="http://schemas.microsoft.com/office/powerpoint/2010/main" val="3678452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mn-lt"/>
              </a:rPr>
              <a:t>Essential Family Preservation Supports</a:t>
            </a:r>
            <a:br>
              <a:rPr lang="en-US" sz="3600" dirty="0">
                <a:latin typeface="+mn-lt"/>
              </a:rPr>
            </a:br>
            <a:r>
              <a:rPr lang="en-US" sz="1200" dirty="0">
                <a:latin typeface="+mn-lt"/>
              </a:rPr>
              <a:t>Children (ages 3-13) with ID who live with family or other natural supports</a:t>
            </a:r>
          </a:p>
        </p:txBody>
      </p:sp>
      <p:sp>
        <p:nvSpPr>
          <p:cNvPr id="3" name="Content Placeholder 2"/>
          <p:cNvSpPr>
            <a:spLocks noGrp="1"/>
          </p:cNvSpPr>
          <p:nvPr>
            <p:ph idx="1"/>
          </p:nvPr>
        </p:nvSpPr>
        <p:spPr/>
        <p:txBody>
          <a:bodyPr>
            <a:normAutofit/>
          </a:bodyPr>
          <a:lstStyle/>
          <a:p>
            <a:pPr lvl="1"/>
            <a:r>
              <a:rPr lang="en-US" dirty="0"/>
              <a:t>Support Coordination</a:t>
            </a:r>
          </a:p>
          <a:p>
            <a:pPr lvl="1"/>
            <a:r>
              <a:rPr lang="en-US" dirty="0"/>
              <a:t>Personal Assistance – Home; Personal Assistance - Community</a:t>
            </a:r>
          </a:p>
          <a:p>
            <a:pPr lvl="1"/>
            <a:r>
              <a:rPr lang="en-US" dirty="0"/>
              <a:t>Independent Living Skills Training</a:t>
            </a:r>
          </a:p>
          <a:p>
            <a:pPr lvl="1"/>
            <a:r>
              <a:rPr lang="en-US" dirty="0"/>
              <a:t>Community Transportation (Non-Medical) </a:t>
            </a:r>
          </a:p>
          <a:p>
            <a:pPr lvl="1"/>
            <a:r>
              <a:rPr lang="en-US" dirty="0"/>
              <a:t>Positive Behavior Supports</a:t>
            </a:r>
          </a:p>
          <a:p>
            <a:pPr lvl="1"/>
            <a:r>
              <a:rPr lang="en-US" dirty="0"/>
              <a:t>Breaks and Opportunities (Respite)</a:t>
            </a:r>
          </a:p>
          <a:p>
            <a:pPr lvl="1"/>
            <a:r>
              <a:rPr lang="en-US" dirty="0"/>
              <a:t>Family Empowerment Counselor/Systems Navigator Services</a:t>
            </a:r>
          </a:p>
          <a:p>
            <a:pPr lvl="1"/>
            <a:r>
              <a:rPr lang="en-US" dirty="0"/>
              <a:t>Natural Support or Caregiver Education &amp; Training</a:t>
            </a:r>
          </a:p>
          <a:p>
            <a:pPr lvl="1"/>
            <a:r>
              <a:rPr lang="en-US" dirty="0"/>
              <a:t>Financial Literacy &amp; Benefits Counseling Services</a:t>
            </a:r>
          </a:p>
          <a:p>
            <a:pPr lvl="1"/>
            <a:r>
              <a:rPr lang="en-US" dirty="0"/>
              <a:t>Assistive Technology &amp; Adaptive Aids</a:t>
            </a:r>
          </a:p>
          <a:p>
            <a:pPr lvl="1"/>
            <a:r>
              <a:rPr lang="en-US" dirty="0"/>
              <a:t>Minor Home Modifications</a:t>
            </a:r>
          </a:p>
        </p:txBody>
      </p:sp>
    </p:spTree>
    <p:extLst>
      <p:ext uri="{BB962C8B-B14F-4D97-AF65-F5344CB8AC3E}">
        <p14:creationId xmlns:p14="http://schemas.microsoft.com/office/powerpoint/2010/main" val="4265807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mn-lt"/>
              </a:rPr>
              <a:t>Seamless Transition to Adulthood Supports</a:t>
            </a:r>
            <a:br>
              <a:rPr lang="en-US" sz="9600" dirty="0">
                <a:latin typeface="+mn-lt"/>
              </a:rPr>
            </a:br>
            <a:r>
              <a:rPr lang="en-US" sz="1400" dirty="0">
                <a:latin typeface="+mn-lt"/>
              </a:rPr>
              <a:t>Transition-age youth who (ages 14-22) live with family or other natural supports or who (ages 18-22) live independently</a:t>
            </a:r>
            <a:endParaRPr lang="en-US" sz="1300" dirty="0">
              <a:latin typeface="+mn-lt"/>
            </a:endParaRPr>
          </a:p>
        </p:txBody>
      </p:sp>
      <p:sp>
        <p:nvSpPr>
          <p:cNvPr id="3" name="Content Placeholder 2"/>
          <p:cNvSpPr>
            <a:spLocks noGrp="1"/>
          </p:cNvSpPr>
          <p:nvPr>
            <p:ph sz="half" idx="1"/>
          </p:nvPr>
        </p:nvSpPr>
        <p:spPr/>
        <p:txBody>
          <a:bodyPr>
            <a:normAutofit lnSpcReduction="10000"/>
          </a:bodyPr>
          <a:lstStyle/>
          <a:p>
            <a:pPr lvl="1"/>
            <a:r>
              <a:rPr lang="en-US" dirty="0"/>
              <a:t>Support Coordination</a:t>
            </a:r>
          </a:p>
          <a:p>
            <a:pPr lvl="1"/>
            <a:r>
              <a:rPr lang="en-US" dirty="0"/>
              <a:t>Employment Services (limited for ages 14-15)</a:t>
            </a:r>
          </a:p>
          <a:p>
            <a:pPr lvl="1"/>
            <a:r>
              <a:rPr lang="en-US" dirty="0"/>
              <a:t>Personal Assistance – Home; Personal Assistance - Community</a:t>
            </a:r>
          </a:p>
          <a:p>
            <a:pPr lvl="1"/>
            <a:r>
              <a:rPr lang="en-US" dirty="0"/>
              <a:t>Independent Living Skills Training</a:t>
            </a:r>
          </a:p>
          <a:p>
            <a:pPr lvl="1"/>
            <a:r>
              <a:rPr lang="en-US" dirty="0"/>
              <a:t>Community Transportation (Non-Medical) </a:t>
            </a:r>
          </a:p>
          <a:p>
            <a:pPr lvl="1"/>
            <a:r>
              <a:rPr lang="en-US" dirty="0"/>
              <a:t>Positive Behavior Supports</a:t>
            </a:r>
          </a:p>
          <a:p>
            <a:pPr lvl="1"/>
            <a:r>
              <a:rPr lang="en-US" dirty="0"/>
              <a:t>Breaks and Opportunities (Respite)</a:t>
            </a:r>
          </a:p>
          <a:p>
            <a:pPr lvl="1"/>
            <a:r>
              <a:rPr lang="en-US" dirty="0"/>
              <a:t>Family Empowerment Counselor/Systems Navigator Services</a:t>
            </a:r>
          </a:p>
          <a:p>
            <a:pPr lvl="1"/>
            <a:r>
              <a:rPr lang="en-US" dirty="0"/>
              <a:t>Natural Support or Caregiver Education &amp; Training</a:t>
            </a:r>
          </a:p>
          <a:p>
            <a:pPr lvl="1"/>
            <a:r>
              <a:rPr lang="en-US" dirty="0"/>
              <a:t>Peer Specialist Services</a:t>
            </a:r>
          </a:p>
          <a:p>
            <a:endParaRPr lang="en-US" dirty="0"/>
          </a:p>
        </p:txBody>
      </p:sp>
      <p:sp>
        <p:nvSpPr>
          <p:cNvPr id="4" name="Content Placeholder 3"/>
          <p:cNvSpPr>
            <a:spLocks noGrp="1"/>
          </p:cNvSpPr>
          <p:nvPr>
            <p:ph sz="half" idx="2"/>
          </p:nvPr>
        </p:nvSpPr>
        <p:spPr/>
        <p:txBody>
          <a:bodyPr>
            <a:normAutofit lnSpcReduction="10000"/>
          </a:bodyPr>
          <a:lstStyle/>
          <a:p>
            <a:pPr lvl="1"/>
            <a:r>
              <a:rPr lang="en-US" dirty="0"/>
              <a:t>Financial Literacy &amp; Benefits Counseling Services</a:t>
            </a:r>
          </a:p>
          <a:p>
            <a:pPr lvl="1"/>
            <a:r>
              <a:rPr lang="en-US" dirty="0"/>
              <a:t>Assistive Technology &amp; Adaptive Aids</a:t>
            </a:r>
          </a:p>
          <a:p>
            <a:pPr lvl="1"/>
            <a:r>
              <a:rPr lang="en-US" dirty="0"/>
              <a:t>Remote Supports</a:t>
            </a:r>
          </a:p>
          <a:p>
            <a:pPr lvl="1"/>
            <a:r>
              <a:rPr lang="en-US" dirty="0"/>
              <a:t>Minor Home Modifications</a:t>
            </a:r>
          </a:p>
          <a:p>
            <a:pPr lvl="1"/>
            <a:r>
              <a:rPr lang="en-US" dirty="0"/>
              <a:t>Supported Living Services (ages 18-22)</a:t>
            </a:r>
          </a:p>
          <a:p>
            <a:pPr lvl="1"/>
            <a:r>
              <a:rPr lang="en-US" dirty="0"/>
              <a:t>Housing Counseling Services (ages 18-22)</a:t>
            </a:r>
          </a:p>
          <a:p>
            <a:pPr lvl="1"/>
            <a:r>
              <a:rPr lang="en-US" dirty="0"/>
              <a:t>Housing Start-Up Assistance (ages 18-22)</a:t>
            </a:r>
          </a:p>
          <a:p>
            <a:pPr lvl="1"/>
            <a:r>
              <a:rPr lang="en-US" dirty="0"/>
              <a:t>Skilled Nursing (age 22)</a:t>
            </a:r>
          </a:p>
          <a:p>
            <a:endParaRPr lang="en-US" dirty="0"/>
          </a:p>
        </p:txBody>
      </p:sp>
    </p:spTree>
    <p:extLst>
      <p:ext uri="{BB962C8B-B14F-4D97-AF65-F5344CB8AC3E}">
        <p14:creationId xmlns:p14="http://schemas.microsoft.com/office/powerpoint/2010/main" val="2577213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mn-lt"/>
              </a:rPr>
              <a:t>Family, Career &amp; Community Life Supports</a:t>
            </a:r>
            <a:br>
              <a:rPr lang="en-US" sz="9600" dirty="0">
                <a:latin typeface="+mn-lt"/>
              </a:rPr>
            </a:br>
            <a:r>
              <a:rPr lang="en-US" sz="1300" dirty="0">
                <a:latin typeface="+mn-lt"/>
              </a:rPr>
              <a:t>Working-age or older adults (ages 22+) with ID who live with family or other natural supports or who live independently</a:t>
            </a:r>
          </a:p>
        </p:txBody>
      </p:sp>
      <p:sp>
        <p:nvSpPr>
          <p:cNvPr id="3" name="Content Placeholder 2"/>
          <p:cNvSpPr>
            <a:spLocks noGrp="1"/>
          </p:cNvSpPr>
          <p:nvPr>
            <p:ph sz="half" idx="1"/>
          </p:nvPr>
        </p:nvSpPr>
        <p:spPr/>
        <p:txBody>
          <a:bodyPr>
            <a:normAutofit fontScale="92500" lnSpcReduction="10000"/>
          </a:bodyPr>
          <a:lstStyle/>
          <a:p>
            <a:pPr lvl="1"/>
            <a:r>
              <a:rPr lang="en-US" dirty="0"/>
              <a:t>Support Coordination</a:t>
            </a:r>
          </a:p>
          <a:p>
            <a:pPr lvl="1"/>
            <a:r>
              <a:rPr lang="en-US" dirty="0"/>
              <a:t>Employment Services</a:t>
            </a:r>
          </a:p>
          <a:p>
            <a:pPr lvl="1"/>
            <a:r>
              <a:rPr lang="en-US" dirty="0"/>
              <a:t>Personal Assistance – Home; Personal Assistance - Community</a:t>
            </a:r>
          </a:p>
          <a:p>
            <a:pPr lvl="1"/>
            <a:r>
              <a:rPr lang="en-US" dirty="0"/>
              <a:t>Independent Living Skills Training</a:t>
            </a:r>
          </a:p>
          <a:p>
            <a:pPr lvl="1"/>
            <a:r>
              <a:rPr lang="en-US" dirty="0"/>
              <a:t>Community Integration Connections &amp; Skills Training</a:t>
            </a:r>
          </a:p>
          <a:p>
            <a:pPr lvl="1"/>
            <a:r>
              <a:rPr lang="en-US" dirty="0"/>
              <a:t>Community Transportation (Non-Medical) </a:t>
            </a:r>
          </a:p>
          <a:p>
            <a:pPr lvl="1"/>
            <a:r>
              <a:rPr lang="en-US" dirty="0"/>
              <a:t>Positive Behavior Supports</a:t>
            </a:r>
          </a:p>
          <a:p>
            <a:pPr lvl="1"/>
            <a:r>
              <a:rPr lang="en-US" dirty="0"/>
              <a:t>Breaks and Opportunities (Respite)</a:t>
            </a:r>
          </a:p>
          <a:p>
            <a:pPr lvl="1"/>
            <a:r>
              <a:rPr lang="en-US" dirty="0"/>
              <a:t>Family Empowerment Counselor/Systems Navigator Services</a:t>
            </a:r>
          </a:p>
          <a:p>
            <a:pPr lvl="1"/>
            <a:r>
              <a:rPr lang="en-US" dirty="0"/>
              <a:t>Natural Support or Caregiver Education &amp; Training</a:t>
            </a:r>
          </a:p>
          <a:p>
            <a:pPr lvl="1"/>
            <a:r>
              <a:rPr lang="en-US" dirty="0"/>
              <a:t>Peer Specialist Services</a:t>
            </a:r>
          </a:p>
          <a:p>
            <a:endParaRPr lang="en-US" dirty="0"/>
          </a:p>
        </p:txBody>
      </p:sp>
      <p:sp>
        <p:nvSpPr>
          <p:cNvPr id="4" name="Content Placeholder 3"/>
          <p:cNvSpPr>
            <a:spLocks noGrp="1"/>
          </p:cNvSpPr>
          <p:nvPr>
            <p:ph sz="half" idx="2"/>
          </p:nvPr>
        </p:nvSpPr>
        <p:spPr/>
        <p:txBody>
          <a:bodyPr>
            <a:normAutofit fontScale="92500" lnSpcReduction="10000"/>
          </a:bodyPr>
          <a:lstStyle/>
          <a:p>
            <a:pPr lvl="1"/>
            <a:r>
              <a:rPr lang="en-US" dirty="0"/>
              <a:t>Financial Literacy &amp; Benefits Counseling Services</a:t>
            </a:r>
          </a:p>
          <a:p>
            <a:pPr lvl="1"/>
            <a:r>
              <a:rPr lang="en-US" dirty="0"/>
              <a:t>Assistive Technology &amp; Adaptive Aids</a:t>
            </a:r>
          </a:p>
          <a:p>
            <a:pPr lvl="1"/>
            <a:r>
              <a:rPr lang="en-US" dirty="0"/>
              <a:t>Remote Supports</a:t>
            </a:r>
          </a:p>
          <a:p>
            <a:pPr lvl="1"/>
            <a:r>
              <a:rPr lang="en-US" dirty="0"/>
              <a:t>Minor Home Modifications</a:t>
            </a:r>
          </a:p>
          <a:p>
            <a:pPr lvl="1"/>
            <a:r>
              <a:rPr lang="en-US" dirty="0"/>
              <a:t>Supported Living Services </a:t>
            </a:r>
          </a:p>
          <a:p>
            <a:pPr lvl="1"/>
            <a:r>
              <a:rPr lang="en-US" dirty="0"/>
              <a:t>Housing Counseling Services </a:t>
            </a:r>
          </a:p>
          <a:p>
            <a:pPr lvl="1"/>
            <a:r>
              <a:rPr lang="en-US" dirty="0"/>
              <a:t>Housing Start-Up Assistance </a:t>
            </a:r>
          </a:p>
          <a:p>
            <a:pPr lvl="1"/>
            <a:r>
              <a:rPr lang="en-US" dirty="0"/>
              <a:t>Skilled Nursing</a:t>
            </a:r>
          </a:p>
          <a:p>
            <a:pPr lvl="1"/>
            <a:r>
              <a:rPr lang="en-US" dirty="0"/>
              <a:t>Therapies – Occupational, Physical, Speech &amp; Language</a:t>
            </a:r>
          </a:p>
          <a:p>
            <a:endParaRPr lang="en-US" dirty="0"/>
          </a:p>
        </p:txBody>
      </p:sp>
    </p:spTree>
    <p:extLst>
      <p:ext uri="{BB962C8B-B14F-4D97-AF65-F5344CB8AC3E}">
        <p14:creationId xmlns:p14="http://schemas.microsoft.com/office/powerpoint/2010/main" val="2142638129"/>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EBFABC820867440A4D3CC926CFD9046" ma:contentTypeVersion="10" ma:contentTypeDescription="Create a new document." ma:contentTypeScope="" ma:versionID="c416eec5008fc44a28145fb19cac1d32">
  <xsd:schema xmlns:xsd="http://www.w3.org/2001/XMLSchema" xmlns:xs="http://www.w3.org/2001/XMLSchema" xmlns:p="http://schemas.microsoft.com/office/2006/metadata/properties" xmlns:ns3="4274f450-e4ba-4c4e-adaa-0545bbb023a2" xmlns:ns4="23fde1a1-0300-46ae-9e89-87a9511bf1b1" targetNamespace="http://schemas.microsoft.com/office/2006/metadata/properties" ma:root="true" ma:fieldsID="cc89c8c175bc04ccb994b01ef6f5e521" ns3:_="" ns4:_="">
    <xsd:import namespace="4274f450-e4ba-4c4e-adaa-0545bbb023a2"/>
    <xsd:import namespace="23fde1a1-0300-46ae-9e89-87a9511bf1b1"/>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74f450-e4ba-4c4e-adaa-0545bbb023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fde1a1-0300-46ae-9e89-87a9511bf1b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636B80-61AE-4F95-8755-3195370113FC}">
  <ds:schemaRefs>
    <ds:schemaRef ds:uri="http://purl.org/dc/terms/"/>
    <ds:schemaRef ds:uri="http://schemas.microsoft.com/office/2006/documentManagement/types"/>
    <ds:schemaRef ds:uri="4274f450-e4ba-4c4e-adaa-0545bbb023a2"/>
    <ds:schemaRef ds:uri="http://purl.org/dc/elements/1.1/"/>
    <ds:schemaRef ds:uri="http://schemas.microsoft.com/office/2006/metadata/properties"/>
    <ds:schemaRef ds:uri="http://schemas.microsoft.com/office/infopath/2007/PartnerControls"/>
    <ds:schemaRef ds:uri="23fde1a1-0300-46ae-9e89-87a9511bf1b1"/>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3A5486B3-5311-4AA9-8994-EA1720000F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74f450-e4ba-4c4e-adaa-0545bbb023a2"/>
    <ds:schemaRef ds:uri="23fde1a1-0300-46ae-9e89-87a9511bf1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588FEA4-5B49-4266-AD96-4F677A3619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1806</TotalTime>
  <Words>8247</Words>
  <Application>Microsoft Office PowerPoint</Application>
  <PresentationFormat>Widescreen</PresentationFormat>
  <Paragraphs>576</Paragraphs>
  <Slides>58</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Calibri</vt:lpstr>
      <vt:lpstr>Calibri Light</vt:lpstr>
      <vt:lpstr>Courier New</vt:lpstr>
      <vt:lpstr>Symbol</vt:lpstr>
      <vt:lpstr>Times New Roman</vt:lpstr>
      <vt:lpstr>TimesNewRomanPSMT</vt:lpstr>
      <vt:lpstr>Retrospect</vt:lpstr>
      <vt:lpstr>The Community Waiver Program (CWP) </vt:lpstr>
      <vt:lpstr>CWP Overview</vt:lpstr>
      <vt:lpstr>CWP Overview</vt:lpstr>
      <vt:lpstr>1915(c) Waiver &amp; Enrollment Groups</vt:lpstr>
      <vt:lpstr>1915(c) Waiver for Individuals with ID Meeting Institutional Level of Care </vt:lpstr>
      <vt:lpstr>1915(c) Waiver Enrollment Groups</vt:lpstr>
      <vt:lpstr>Essential Family Preservation Supports Children (ages 3-13) with ID who live with family or other natural supports</vt:lpstr>
      <vt:lpstr>Seamless Transition to Adulthood Supports Transition-age youth who (ages 14-22) live with family or other natural supports or who (ages 18-22) live independently</vt:lpstr>
      <vt:lpstr>Family, Career &amp; Community Life Supports Working-age or older adults (ages 22+) with ID who live with family or other natural supports or who live independently</vt:lpstr>
      <vt:lpstr>Supports to Sustain Community Living  Persons (ages 3+) with ID who are unable to live with family or other natural supports or to live independently</vt:lpstr>
      <vt:lpstr>1915(i) State Plan</vt:lpstr>
      <vt:lpstr>1915(i) State Plan HCBS Program for Individuals with ID Meeting Needs-Based Eligibility Criteria  (Non-Institutional Level of Care)</vt:lpstr>
      <vt:lpstr>Community Waiver 1915(i)  Working-age or older adults (ages 22+) with ID who live with family or other natural supports or who live independently</vt:lpstr>
      <vt:lpstr>Initial Allocation of Enrollment Slots: Note:  State will have flexibility to move slots between all five groups to meet needs. State will move slots between regions only if needed to be sure all 500 slots (less reserve capacity) are filled in CY21</vt:lpstr>
      <vt:lpstr>Community Waiver Program Intake Process (from Waiting List) </vt:lpstr>
      <vt:lpstr>CWP Enrollment: Starting 2/1/2021 Six (6) Priority Categories</vt:lpstr>
      <vt:lpstr>Community Waiver Program Intake Process (from New Application) </vt:lpstr>
      <vt:lpstr>Community Waiver Program Services</vt:lpstr>
      <vt:lpstr>Support Coordination</vt:lpstr>
      <vt:lpstr>Personal Assistance - Home</vt:lpstr>
      <vt:lpstr>Personal Assistance - Community</vt:lpstr>
      <vt:lpstr>Community Transportation</vt:lpstr>
      <vt:lpstr>Breaks &amp; Opportunities (Respite)</vt:lpstr>
      <vt:lpstr>Remote Supports</vt:lpstr>
      <vt:lpstr>Assistive Technology &amp; Adaptive Aids</vt:lpstr>
      <vt:lpstr>Employment Supports – Individual</vt:lpstr>
      <vt:lpstr>Employment Supports – Individual Exploration</vt:lpstr>
      <vt:lpstr>Employment Supports – Individual Discovery</vt:lpstr>
      <vt:lpstr>Employment Supports – Individual Job Development Plan</vt:lpstr>
      <vt:lpstr>Employment Supports – Individual Job Development</vt:lpstr>
      <vt:lpstr>Employment Supports – Individual Job Coaching</vt:lpstr>
      <vt:lpstr>Employment Supports – Individual Career Advancement</vt:lpstr>
      <vt:lpstr>Employment Supports – Small Group</vt:lpstr>
      <vt:lpstr>Employment Supports –  Co-Worker Supports</vt:lpstr>
      <vt:lpstr>Integrated Employment Path Services</vt:lpstr>
      <vt:lpstr>Community Integration Connections and Skills Training</vt:lpstr>
      <vt:lpstr>Independent Living Skills Training</vt:lpstr>
      <vt:lpstr>Peer Specialist Services</vt:lpstr>
      <vt:lpstr>Family Empowerment Counselor and Systems Navigator Services</vt:lpstr>
      <vt:lpstr>Natural Caregiver Education and Training</vt:lpstr>
      <vt:lpstr>Financial Literacy and Work Incentives Benefits Counseling</vt:lpstr>
      <vt:lpstr>Positive Behavior Supports</vt:lpstr>
      <vt:lpstr>Minor Home Modifications</vt:lpstr>
      <vt:lpstr>Housing Counseling Services</vt:lpstr>
      <vt:lpstr>Housing Start-Up Assistance</vt:lpstr>
      <vt:lpstr>Supported Living Services</vt:lpstr>
      <vt:lpstr>Adult Family Home</vt:lpstr>
      <vt:lpstr>Community-Based Residential Services</vt:lpstr>
      <vt:lpstr>Physical Therapy</vt:lpstr>
      <vt:lpstr>Occupational Therapy</vt:lpstr>
      <vt:lpstr>Speech &amp; Language Therapy</vt:lpstr>
      <vt:lpstr>Skilled Nursing</vt:lpstr>
      <vt:lpstr>Individual Directed Goods and Services</vt:lpstr>
      <vt:lpstr>Community Waiver Program  Provider Readiness</vt:lpstr>
      <vt:lpstr>Training for Direct Support Professionals</vt:lpstr>
      <vt:lpstr>Provider Readiness Initiative</vt:lpstr>
      <vt:lpstr>Provider Readiness Initiative (2)</vt:lpstr>
      <vt:lpstr>Provider Readiness Initiative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Community Waiver Program (CWP)</dc:title>
  <dc:creator>Black, Harrison</dc:creator>
  <cp:lastModifiedBy>LaPorte, James</cp:lastModifiedBy>
  <cp:revision>18</cp:revision>
  <dcterms:created xsi:type="dcterms:W3CDTF">2020-09-25T14:49:32Z</dcterms:created>
  <dcterms:modified xsi:type="dcterms:W3CDTF">2021-02-12T18:58:00Z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0x0101003EBFABC820867440A4D3CC926CFD9046</vt:lpwstr>
  </property>
</Properties>
</file>