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14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14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751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46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192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40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88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55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546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16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37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4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5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32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61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09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2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929172-4BF7-429F-BA25-7E9D1A4215EE}" type="datetimeFigureOut">
              <a:rPr lang="en-US" smtClean="0"/>
              <a:t>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966EA62-41C5-4F9A-A915-5B0BC739C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98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13083" y="123739"/>
            <a:ext cx="10018713" cy="824026"/>
          </a:xfrm>
        </p:spPr>
        <p:txBody>
          <a:bodyPr>
            <a:normAutofit/>
          </a:bodyPr>
          <a:lstStyle/>
          <a:p>
            <a:r>
              <a:rPr lang="en-US" dirty="0"/>
              <a:t>Community Waiver Enrollment- Waiting List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9356F45-207D-4512-9E9F-EB7446EA3A3F}"/>
              </a:ext>
            </a:extLst>
          </p:cNvPr>
          <p:cNvGrpSpPr/>
          <p:nvPr/>
        </p:nvGrpSpPr>
        <p:grpSpPr>
          <a:xfrm>
            <a:off x="1593760" y="970269"/>
            <a:ext cx="1759132" cy="491637"/>
            <a:chOff x="4266964" y="108"/>
            <a:chExt cx="1187826" cy="59391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F72F48-833C-4008-8F13-31A5A98B0738}"/>
                </a:ext>
              </a:extLst>
            </p:cNvPr>
            <p:cNvSpPr/>
            <p:nvPr/>
          </p:nvSpPr>
          <p:spPr>
            <a:xfrm>
              <a:off x="4266964" y="108"/>
              <a:ext cx="1187826" cy="593913"/>
            </a:xfrm>
            <a:prstGeom prst="rect">
              <a:avLst/>
            </a:prstGeom>
            <a:solidFill>
              <a:srgbClr val="FF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BA01547-1CD0-40CF-9B43-BB868999BEE6}"/>
                </a:ext>
              </a:extLst>
            </p:cNvPr>
            <p:cNvSpPr txBox="1"/>
            <p:nvPr/>
          </p:nvSpPr>
          <p:spPr>
            <a:xfrm>
              <a:off x="4305626" y="100091"/>
              <a:ext cx="1090361" cy="3837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>
                  <a:highlight>
                    <a:srgbClr val="FF0000"/>
                  </a:highlight>
                  <a:latin typeface="Calibri" panose="020F0502020204030204" pitchFamily="34" charset="0"/>
                  <a:cs typeface="Calibri" panose="020F0502020204030204" pitchFamily="34" charset="0"/>
                </a:rPr>
                <a:t>Waiting List Coordinator</a:t>
              </a:r>
            </a:p>
          </p:txBody>
        </p:sp>
      </p:grpSp>
      <p:sp>
        <p:nvSpPr>
          <p:cNvPr id="15" name="Rectangle 2">
            <a:extLst>
              <a:ext uri="{FF2B5EF4-FFF2-40B4-BE49-F238E27FC236}">
                <a16:creationId xmlns:a16="http://schemas.microsoft.com/office/drawing/2014/main" id="{2FB1255C-94D7-4EB2-8180-49C330D30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40" y="1736378"/>
            <a:ext cx="1708150" cy="32543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Sorts the Waiting List by county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6B5F065C-9B2B-45D6-951B-193A6232E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4156" y="2198770"/>
            <a:ext cx="1708150" cy="458053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Contacts each person based on length of time on Waiting List and meets priority criteria: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0EEE3A3F-92A5-4CAF-9CC1-DDB66EA59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4640" y="2744768"/>
            <a:ext cx="1759132" cy="573038"/>
          </a:xfrm>
          <a:prstGeom prst="rect">
            <a:avLst/>
          </a:prstGeom>
          <a:noFill/>
          <a:ln w="3175" algn="in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i="1" dirty="0">
                <a:solidFill>
                  <a:srgbClr val="000000"/>
                </a:solidFill>
                <a:latin typeface="Calibri" panose="020F0502020204030204" pitchFamily="34" charset="0"/>
              </a:rPr>
              <a:t>Require services to preserve current living arrangement and goal of employment or maintaining current employment</a:t>
            </a:r>
            <a:endParaRPr kumimoji="0" lang="en-US" altLang="en-US" sz="16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19ABED5D-E177-4880-9781-58F98D629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1755" y="3422081"/>
            <a:ext cx="1759132" cy="510007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i="1" dirty="0">
                <a:solidFill>
                  <a:srgbClr val="000000"/>
                </a:solidFill>
                <a:latin typeface="Calibri" panose="020F0502020204030204" pitchFamily="34" charset="0"/>
              </a:rPr>
              <a:t>Require services to preserve current living arrangement and want to begin services immediately</a:t>
            </a:r>
            <a:endParaRPr kumimoji="0" lang="en-US" altLang="en-US" sz="16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B959BE89-D1CD-406D-BCB8-97FF1D1A9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0951" y="4012920"/>
            <a:ext cx="1759132" cy="484891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i="1" dirty="0">
                <a:latin typeface="Calibri" panose="020F0502020204030204" pitchFamily="34" charset="0"/>
                <a:cs typeface="Calibri" panose="020F0502020204030204" pitchFamily="34" charset="0"/>
              </a:rPr>
              <a:t>Have goal to obtain employment or currently employed and require supports to maintain it</a:t>
            </a:r>
            <a:endParaRPr kumimoji="0" lang="en-US" altLang="en-US" sz="9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92A9DB81-98A6-4A46-91DC-3599DEDCF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4156" y="4618869"/>
            <a:ext cx="1693862" cy="455613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If criteria not met, person is informed that they will be contacted again if slot available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8">
            <a:extLst>
              <a:ext uri="{FF2B5EF4-FFF2-40B4-BE49-F238E27FC236}">
                <a16:creationId xmlns:a16="http://schemas.microsoft.com/office/drawing/2014/main" id="{C33AE433-1271-40F8-AEF1-4C334C976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897" y="5248061"/>
            <a:ext cx="1693862" cy="55086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Verifies statutory/Medicaid eligibility &amp; uploads scan of MSIQ to DDD IMS</a:t>
            </a: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990EC980-1932-416B-B03A-56739747B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9425" y="5903926"/>
            <a:ext cx="1695450" cy="51922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Refers eligible enrollees to Support Coordinator, via DDD IMS, for initiation of enrollment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7B5B07F-99A8-40AD-8F40-49CAC669C59E}"/>
              </a:ext>
            </a:extLst>
          </p:cNvPr>
          <p:cNvCxnSpPr>
            <a:cxnSpLocks/>
          </p:cNvCxnSpPr>
          <p:nvPr/>
        </p:nvCxnSpPr>
        <p:spPr>
          <a:xfrm flipV="1">
            <a:off x="2472079" y="2085660"/>
            <a:ext cx="0" cy="949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6E403DE-FFB8-480E-9C17-8051FE2E49DD}"/>
              </a:ext>
            </a:extLst>
          </p:cNvPr>
          <p:cNvCxnSpPr>
            <a:cxnSpLocks/>
            <a:stCxn id="24" idx="0"/>
          </p:cNvCxnSpPr>
          <p:nvPr/>
        </p:nvCxnSpPr>
        <p:spPr>
          <a:xfrm flipH="1" flipV="1">
            <a:off x="2454588" y="5794962"/>
            <a:ext cx="2562" cy="1089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72ED88-7CB2-42E8-BC66-93848C400C37}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2443828" y="5074483"/>
            <a:ext cx="11978" cy="1735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1B6505B-CF60-4C71-B0BA-813E3814F4EF}"/>
              </a:ext>
            </a:extLst>
          </p:cNvPr>
          <p:cNvCxnSpPr>
            <a:cxnSpLocks/>
          </p:cNvCxnSpPr>
          <p:nvPr/>
        </p:nvCxnSpPr>
        <p:spPr>
          <a:xfrm>
            <a:off x="2478620" y="1471845"/>
            <a:ext cx="0" cy="2645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4" name="Rectangle 13">
            <a:extLst>
              <a:ext uri="{FF2B5EF4-FFF2-40B4-BE49-F238E27FC236}">
                <a16:creationId xmlns:a16="http://schemas.microsoft.com/office/drawing/2014/main" id="{E7B650AE-B3D9-4141-A6B5-932CC1619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479" y="1721083"/>
            <a:ext cx="1695450" cy="32543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Develops Person-Centered Plan</a:t>
            </a:r>
          </a:p>
        </p:txBody>
      </p:sp>
      <p:sp>
        <p:nvSpPr>
          <p:cNvPr id="77" name="Rectangle 16">
            <a:extLst>
              <a:ext uri="{FF2B5EF4-FFF2-40B4-BE49-F238E27FC236}">
                <a16:creationId xmlns:a16="http://schemas.microsoft.com/office/drawing/2014/main" id="{C332C8A0-F41E-4178-B3C4-AD7D04AC1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42" y="2182686"/>
            <a:ext cx="1695450" cy="355639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Ensures willing provider of each service</a:t>
            </a:r>
          </a:p>
        </p:txBody>
      </p:sp>
      <p:sp>
        <p:nvSpPr>
          <p:cNvPr id="78" name="Rectangle 17">
            <a:extLst>
              <a:ext uri="{FF2B5EF4-FFF2-40B4-BE49-F238E27FC236}">
                <a16:creationId xmlns:a16="http://schemas.microsoft.com/office/drawing/2014/main" id="{FB5DB92D-F242-4A31-9F9B-ED2FF8D5D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518" y="2678382"/>
            <a:ext cx="1695450" cy="32808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Coordinates Choice meetings/tours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350906A-32ED-481B-942C-67B5C5A88F56}"/>
              </a:ext>
            </a:extLst>
          </p:cNvPr>
          <p:cNvCxnSpPr>
            <a:stCxn id="74" idx="2"/>
          </p:cNvCxnSpPr>
          <p:nvPr/>
        </p:nvCxnSpPr>
        <p:spPr>
          <a:xfrm flipH="1">
            <a:off x="4783897" y="2046521"/>
            <a:ext cx="6307" cy="1341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8A329C8-57BE-48D1-B8B8-09D5FBF5C879}"/>
              </a:ext>
            </a:extLst>
          </p:cNvPr>
          <p:cNvCxnSpPr>
            <a:cxnSpLocks/>
            <a:endCxn id="78" idx="0"/>
          </p:cNvCxnSpPr>
          <p:nvPr/>
        </p:nvCxnSpPr>
        <p:spPr>
          <a:xfrm>
            <a:off x="4797243" y="2562230"/>
            <a:ext cx="0" cy="11615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7D3D292-9364-47B8-963B-33E62829A66B}"/>
              </a:ext>
            </a:extLst>
          </p:cNvPr>
          <p:cNvCxnSpPr>
            <a:cxnSpLocks/>
            <a:stCxn id="78" idx="2"/>
            <a:endCxn id="88" idx="0"/>
          </p:cNvCxnSpPr>
          <p:nvPr/>
        </p:nvCxnSpPr>
        <p:spPr>
          <a:xfrm flipH="1">
            <a:off x="4797240" y="3006470"/>
            <a:ext cx="3" cy="14678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D65C8651-B944-4B21-B52C-2D0D6C77E1C1}"/>
              </a:ext>
            </a:extLst>
          </p:cNvPr>
          <p:cNvCxnSpPr>
            <a:cxnSpLocks/>
            <a:stCxn id="88" idx="2"/>
            <a:endCxn id="90" idx="0"/>
          </p:cNvCxnSpPr>
          <p:nvPr/>
        </p:nvCxnSpPr>
        <p:spPr>
          <a:xfrm>
            <a:off x="4797240" y="3543776"/>
            <a:ext cx="3" cy="20682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ectangle 18">
            <a:extLst>
              <a:ext uri="{FF2B5EF4-FFF2-40B4-BE49-F238E27FC236}">
                <a16:creationId xmlns:a16="http://schemas.microsoft.com/office/drawing/2014/main" id="{FB116392-26D4-4C9D-ABC6-50FF883D8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515" y="3153251"/>
            <a:ext cx="1695450" cy="39052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Develops referrals for CWS for person &amp; sends to providers</a:t>
            </a:r>
          </a:p>
        </p:txBody>
      </p:sp>
      <p:sp>
        <p:nvSpPr>
          <p:cNvPr id="90" name="Rectangle 19">
            <a:extLst>
              <a:ext uri="{FF2B5EF4-FFF2-40B4-BE49-F238E27FC236}">
                <a16:creationId xmlns:a16="http://schemas.microsoft.com/office/drawing/2014/main" id="{63FDB68A-4AD4-4267-A20D-59E9E53D6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518" y="3750599"/>
            <a:ext cx="1695450" cy="33427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Reviews provider availability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1D8F742-ACEE-40EA-B3C4-976E88FB246B}"/>
              </a:ext>
            </a:extLst>
          </p:cNvPr>
          <p:cNvCxnSpPr>
            <a:cxnSpLocks/>
            <a:stCxn id="90" idx="2"/>
            <a:endCxn id="92" idx="0"/>
          </p:cNvCxnSpPr>
          <p:nvPr/>
        </p:nvCxnSpPr>
        <p:spPr>
          <a:xfrm flipH="1">
            <a:off x="4788156" y="4084877"/>
            <a:ext cx="9087" cy="1934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Rectangle 20">
            <a:extLst>
              <a:ext uri="{FF2B5EF4-FFF2-40B4-BE49-F238E27FC236}">
                <a16:creationId xmlns:a16="http://schemas.microsoft.com/office/drawing/2014/main" id="{DB607E9B-4D55-44D5-BF91-E001997CA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431" y="4278345"/>
            <a:ext cx="1695450" cy="513006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Identifies goals, outcomes, and needs to achieve and amount, duration &amp; frequency of service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E498DB6-3EC4-4FAF-B257-6DAB24583FBA}"/>
              </a:ext>
            </a:extLst>
          </p:cNvPr>
          <p:cNvCxnSpPr>
            <a:cxnSpLocks/>
            <a:endCxn id="94" idx="0"/>
          </p:cNvCxnSpPr>
          <p:nvPr/>
        </p:nvCxnSpPr>
        <p:spPr>
          <a:xfrm>
            <a:off x="4797243" y="4777880"/>
            <a:ext cx="3152" cy="13759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Rectangle 21">
            <a:extLst>
              <a:ext uri="{FF2B5EF4-FFF2-40B4-BE49-F238E27FC236}">
                <a16:creationId xmlns:a16="http://schemas.microsoft.com/office/drawing/2014/main" id="{3595B727-6FDE-425F-9F2E-7FE431A51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825" y="4915473"/>
            <a:ext cx="1689140" cy="39052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 dirty="0">
                <a:solidFill>
                  <a:srgbClr val="000000"/>
                </a:solidFill>
                <a:latin typeface="Calibri" panose="020F0502020204030204" pitchFamily="34" charset="0"/>
              </a:rPr>
              <a:t>Meets person seeking enrollment within 10 days of referral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30A31C4E-0105-4484-9934-E03F39437827}"/>
              </a:ext>
            </a:extLst>
          </p:cNvPr>
          <p:cNvGrpSpPr/>
          <p:nvPr/>
        </p:nvGrpSpPr>
        <p:grpSpPr>
          <a:xfrm>
            <a:off x="3813293" y="5677324"/>
            <a:ext cx="2083845" cy="423862"/>
            <a:chOff x="4266964" y="108"/>
            <a:chExt cx="1187826" cy="593913"/>
          </a:xfrm>
          <a:solidFill>
            <a:srgbClr val="FF0000"/>
          </a:solidFill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E07C949-0AFC-4419-975B-B9A0990495AE}"/>
                </a:ext>
              </a:extLst>
            </p:cNvPr>
            <p:cNvSpPr/>
            <p:nvPr/>
          </p:nvSpPr>
          <p:spPr>
            <a:xfrm>
              <a:off x="4266964" y="108"/>
              <a:ext cx="1187826" cy="593913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66CBD969-CE67-4093-88A5-078F83CE1D05}"/>
                </a:ext>
              </a:extLst>
            </p:cNvPr>
            <p:cNvSpPr txBox="1"/>
            <p:nvPr/>
          </p:nvSpPr>
          <p:spPr>
            <a:xfrm>
              <a:off x="4266964" y="108"/>
              <a:ext cx="1128761" cy="593913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RCS Support Coordinator</a:t>
              </a:r>
            </a:p>
          </p:txBody>
        </p:sp>
      </p:grp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DB7C2BA9-E3ED-4E00-9BF2-C8DF08EE9260}"/>
              </a:ext>
            </a:extLst>
          </p:cNvPr>
          <p:cNvCxnSpPr>
            <a:cxnSpLocks/>
          </p:cNvCxnSpPr>
          <p:nvPr/>
        </p:nvCxnSpPr>
        <p:spPr>
          <a:xfrm flipV="1">
            <a:off x="3290759" y="5889938"/>
            <a:ext cx="522534" cy="280217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Connector: Elbow 116">
            <a:extLst>
              <a:ext uri="{FF2B5EF4-FFF2-40B4-BE49-F238E27FC236}">
                <a16:creationId xmlns:a16="http://schemas.microsoft.com/office/drawing/2014/main" id="{7CCB2C97-68ED-4C9A-9274-7EABB8D1A80E}"/>
              </a:ext>
            </a:extLst>
          </p:cNvPr>
          <p:cNvCxnSpPr>
            <a:cxnSpLocks/>
            <a:stCxn id="121" idx="1"/>
          </p:cNvCxnSpPr>
          <p:nvPr/>
        </p:nvCxnSpPr>
        <p:spPr>
          <a:xfrm rot="10800000">
            <a:off x="5644965" y="1464879"/>
            <a:ext cx="975098" cy="968831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B445D1D7-3378-48A6-A9B3-20848DB76BD1}"/>
              </a:ext>
            </a:extLst>
          </p:cNvPr>
          <p:cNvGrpSpPr/>
          <p:nvPr/>
        </p:nvGrpSpPr>
        <p:grpSpPr>
          <a:xfrm>
            <a:off x="6620063" y="2232319"/>
            <a:ext cx="1899896" cy="446622"/>
            <a:chOff x="4255405" y="-104302"/>
            <a:chExt cx="1202958" cy="662984"/>
          </a:xfrm>
          <a:solidFill>
            <a:srgbClr val="00B0F0"/>
          </a:solidFill>
        </p:grpSpPr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9DB6101-BCDB-4607-8F1E-0AB43972323A}"/>
                </a:ext>
              </a:extLst>
            </p:cNvPr>
            <p:cNvSpPr/>
            <p:nvPr/>
          </p:nvSpPr>
          <p:spPr>
            <a:xfrm>
              <a:off x="4270537" y="-35231"/>
              <a:ext cx="1187826" cy="593913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380B47CC-1613-494D-9704-C148C32FAF44}"/>
                </a:ext>
              </a:extLst>
            </p:cNvPr>
            <p:cNvSpPr txBox="1"/>
            <p:nvPr/>
          </p:nvSpPr>
          <p:spPr>
            <a:xfrm>
              <a:off x="4255405" y="-104302"/>
              <a:ext cx="1164566" cy="597903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dirty="0"/>
                <a:t>Waiver Coordinator</a:t>
              </a:r>
              <a:endParaRPr lang="en-US" sz="1200" b="1" kern="1200" dirty="0"/>
            </a:p>
          </p:txBody>
        </p:sp>
      </p:grp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2D15D7C9-876F-460E-8C29-B04922596335}"/>
              </a:ext>
            </a:extLst>
          </p:cNvPr>
          <p:cNvCxnSpPr>
            <a:cxnSpLocks/>
          </p:cNvCxnSpPr>
          <p:nvPr/>
        </p:nvCxnSpPr>
        <p:spPr>
          <a:xfrm flipV="1">
            <a:off x="4790204" y="5319697"/>
            <a:ext cx="0" cy="3330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C6761BB0-9BBF-414D-9562-D5405E56A753}"/>
              </a:ext>
            </a:extLst>
          </p:cNvPr>
          <p:cNvCxnSpPr>
            <a:cxnSpLocks/>
          </p:cNvCxnSpPr>
          <p:nvPr/>
        </p:nvCxnSpPr>
        <p:spPr>
          <a:xfrm>
            <a:off x="7547239" y="2703632"/>
            <a:ext cx="7219" cy="3684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1" name="Rectangle 22">
            <a:extLst>
              <a:ext uri="{FF2B5EF4-FFF2-40B4-BE49-F238E27FC236}">
                <a16:creationId xmlns:a16="http://schemas.microsoft.com/office/drawing/2014/main" id="{E0EEE376-C3C5-40A0-8576-86F542359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9646" y="3062799"/>
            <a:ext cx="1462919" cy="35529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Reviews PCP for accuracy &amp; regulation compliance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Rectangle 23">
            <a:extLst>
              <a:ext uri="{FF2B5EF4-FFF2-40B4-BE49-F238E27FC236}">
                <a16:creationId xmlns:a16="http://schemas.microsoft.com/office/drawing/2014/main" id="{93A22653-9795-4714-BCC5-A75BD64D2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5854" y="3622030"/>
            <a:ext cx="1467567" cy="40890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Completes new RO Waiver Registration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740E2C00-3FFE-46E5-B72A-20CBB7CA2F59}"/>
              </a:ext>
            </a:extLst>
          </p:cNvPr>
          <p:cNvCxnSpPr>
            <a:cxnSpLocks/>
            <a:stCxn id="131" idx="2"/>
            <a:endCxn id="132" idx="0"/>
          </p:cNvCxnSpPr>
          <p:nvPr/>
        </p:nvCxnSpPr>
        <p:spPr>
          <a:xfrm flipH="1">
            <a:off x="7579638" y="3418091"/>
            <a:ext cx="11468" cy="20393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Rectangle 24">
            <a:extLst>
              <a:ext uri="{FF2B5EF4-FFF2-40B4-BE49-F238E27FC236}">
                <a16:creationId xmlns:a16="http://schemas.microsoft.com/office/drawing/2014/main" id="{9F460D34-5EE3-478D-9068-FDB9679E7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0498" y="4278346"/>
            <a:ext cx="1462923" cy="451624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Notifies the Mental Health Specialist </a:t>
            </a:r>
            <a:r>
              <a:rPr lang="en-US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II via DDD IMS 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4BF70E50-B821-40F4-A9A5-E696FA9B4E01}"/>
              </a:ext>
            </a:extLst>
          </p:cNvPr>
          <p:cNvCxnSpPr>
            <a:cxnSpLocks/>
            <a:stCxn id="132" idx="2"/>
            <a:endCxn id="135" idx="0"/>
          </p:cNvCxnSpPr>
          <p:nvPr/>
        </p:nvCxnSpPr>
        <p:spPr>
          <a:xfrm>
            <a:off x="7579638" y="4030935"/>
            <a:ext cx="2322" cy="2474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8" name="Connector: Elbow 197">
            <a:extLst>
              <a:ext uri="{FF2B5EF4-FFF2-40B4-BE49-F238E27FC236}">
                <a16:creationId xmlns:a16="http://schemas.microsoft.com/office/drawing/2014/main" id="{745AD0A7-F6F1-4AAE-836B-C6DA96A728AD}"/>
              </a:ext>
            </a:extLst>
          </p:cNvPr>
          <p:cNvCxnSpPr>
            <a:cxnSpLocks/>
          </p:cNvCxnSpPr>
          <p:nvPr/>
        </p:nvCxnSpPr>
        <p:spPr>
          <a:xfrm rot="10800000">
            <a:off x="8527179" y="2529455"/>
            <a:ext cx="737252" cy="402780"/>
          </a:xfrm>
          <a:prstGeom prst="bentConnector3">
            <a:avLst>
              <a:gd name="adj1" fmla="val 38188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FD662935-C4A6-4835-8818-03A5E2404B4B}"/>
              </a:ext>
            </a:extLst>
          </p:cNvPr>
          <p:cNvGrpSpPr/>
          <p:nvPr/>
        </p:nvGrpSpPr>
        <p:grpSpPr>
          <a:xfrm>
            <a:off x="9270802" y="2737665"/>
            <a:ext cx="1892143" cy="422386"/>
            <a:chOff x="3624531" y="-109726"/>
            <a:chExt cx="1187826" cy="627007"/>
          </a:xfrm>
          <a:solidFill>
            <a:srgbClr val="FFC000"/>
          </a:solidFill>
        </p:grpSpPr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9D1095F2-7534-4694-BEBD-FEAC041C9FDC}"/>
                </a:ext>
              </a:extLst>
            </p:cNvPr>
            <p:cNvSpPr/>
            <p:nvPr/>
          </p:nvSpPr>
          <p:spPr>
            <a:xfrm>
              <a:off x="3624531" y="-76632"/>
              <a:ext cx="1187826" cy="593913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6D5FB9AD-EAE0-4A7C-B66A-588260224C0F}"/>
                </a:ext>
              </a:extLst>
            </p:cNvPr>
            <p:cNvSpPr txBox="1"/>
            <p:nvPr/>
          </p:nvSpPr>
          <p:spPr>
            <a:xfrm>
              <a:off x="3654063" y="-109726"/>
              <a:ext cx="1128761" cy="59391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dirty="0"/>
                <a:t>Mental Health Specialist II</a:t>
              </a:r>
              <a:endParaRPr lang="en-US" sz="1200" b="1" kern="1200" dirty="0"/>
            </a:p>
          </p:txBody>
        </p:sp>
      </p:grp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id="{39E20555-3389-49BB-B766-9015A9166D27}"/>
              </a:ext>
            </a:extLst>
          </p:cNvPr>
          <p:cNvCxnSpPr>
            <a:cxnSpLocks/>
            <a:stCxn id="206" idx="2"/>
          </p:cNvCxnSpPr>
          <p:nvPr/>
        </p:nvCxnSpPr>
        <p:spPr>
          <a:xfrm>
            <a:off x="10216873" y="3160051"/>
            <a:ext cx="0" cy="4232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1" name="Rectangle 35">
            <a:extLst>
              <a:ext uri="{FF2B5EF4-FFF2-40B4-BE49-F238E27FC236}">
                <a16:creationId xmlns:a16="http://schemas.microsoft.com/office/drawing/2014/main" id="{15F2330B-D1F7-4D6B-9A61-5294EBEEC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4717" y="3562070"/>
            <a:ext cx="1484312" cy="565150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Forwards RO Waiver       Registration &amp; MSIQ for        Medicaid approval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Arrow: Curved Right 2">
            <a:extLst>
              <a:ext uri="{FF2B5EF4-FFF2-40B4-BE49-F238E27FC236}">
                <a16:creationId xmlns:a16="http://schemas.microsoft.com/office/drawing/2014/main" id="{5C1AF669-933C-4432-8A1A-7A4375A2369B}"/>
              </a:ext>
            </a:extLst>
          </p:cNvPr>
          <p:cNvSpPr/>
          <p:nvPr/>
        </p:nvSpPr>
        <p:spPr>
          <a:xfrm>
            <a:off x="1627962" y="2674958"/>
            <a:ext cx="116597" cy="42055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1" name="Arrow: Curved Right 80">
            <a:extLst>
              <a:ext uri="{FF2B5EF4-FFF2-40B4-BE49-F238E27FC236}">
                <a16:creationId xmlns:a16="http://schemas.microsoft.com/office/drawing/2014/main" id="{918340DD-0307-47DB-89B8-92ADDAEE19FB}"/>
              </a:ext>
            </a:extLst>
          </p:cNvPr>
          <p:cNvSpPr/>
          <p:nvPr/>
        </p:nvSpPr>
        <p:spPr>
          <a:xfrm>
            <a:off x="1614156" y="3199229"/>
            <a:ext cx="116597" cy="46177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2" name="Arrow: Curved Right 81">
            <a:extLst>
              <a:ext uri="{FF2B5EF4-FFF2-40B4-BE49-F238E27FC236}">
                <a16:creationId xmlns:a16="http://schemas.microsoft.com/office/drawing/2014/main" id="{0CA1535F-C68C-4C15-80BE-CBDA6929BECE}"/>
              </a:ext>
            </a:extLst>
          </p:cNvPr>
          <p:cNvSpPr/>
          <p:nvPr/>
        </p:nvSpPr>
        <p:spPr>
          <a:xfrm>
            <a:off x="1614156" y="3792663"/>
            <a:ext cx="135596" cy="5391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Rectangle 13">
            <a:extLst>
              <a:ext uri="{FF2B5EF4-FFF2-40B4-BE49-F238E27FC236}">
                <a16:creationId xmlns:a16="http://schemas.microsoft.com/office/drawing/2014/main" id="{BBD7C690-8889-4F0A-91E0-B0913FF55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5997" y="1281735"/>
            <a:ext cx="1695450" cy="32543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Notifies Waiver Coordinator of PO PCP via DDD IMS</a:t>
            </a: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5C5F5EC6-757F-4F02-9759-6D9B2DA9EA58}"/>
              </a:ext>
            </a:extLst>
          </p:cNvPr>
          <p:cNvCxnSpPr>
            <a:cxnSpLocks/>
            <a:stCxn id="101" idx="2"/>
            <a:endCxn id="74" idx="0"/>
          </p:cNvCxnSpPr>
          <p:nvPr/>
        </p:nvCxnSpPr>
        <p:spPr>
          <a:xfrm flipH="1">
            <a:off x="4790204" y="1607173"/>
            <a:ext cx="3518" cy="1139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192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13083" y="123739"/>
            <a:ext cx="10018713" cy="824026"/>
          </a:xfrm>
        </p:spPr>
        <p:txBody>
          <a:bodyPr>
            <a:normAutofit fontScale="90000"/>
          </a:bodyPr>
          <a:lstStyle/>
          <a:p>
            <a:r>
              <a:rPr lang="en-US" dirty="0"/>
              <a:t>Community Waiver Enrollment- New Application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9356F45-207D-4512-9E9F-EB7446EA3A3F}"/>
              </a:ext>
            </a:extLst>
          </p:cNvPr>
          <p:cNvGrpSpPr/>
          <p:nvPr/>
        </p:nvGrpSpPr>
        <p:grpSpPr>
          <a:xfrm>
            <a:off x="4012393" y="851864"/>
            <a:ext cx="5271080" cy="602753"/>
            <a:chOff x="4266964" y="-8732"/>
            <a:chExt cx="1187826" cy="60275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CF72F48-833C-4008-8F13-31A5A98B0738}"/>
                </a:ext>
              </a:extLst>
            </p:cNvPr>
            <p:cNvSpPr/>
            <p:nvPr/>
          </p:nvSpPr>
          <p:spPr>
            <a:xfrm>
              <a:off x="4266964" y="108"/>
              <a:ext cx="1187826" cy="59391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BA01547-1CD0-40CF-9B43-BB868999BEE6}"/>
                </a:ext>
              </a:extLst>
            </p:cNvPr>
            <p:cNvSpPr txBox="1"/>
            <p:nvPr/>
          </p:nvSpPr>
          <p:spPr>
            <a:xfrm>
              <a:off x="4266964" y="-8732"/>
              <a:ext cx="1187826" cy="5939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/>
                <a:t>Person Contact Call Center</a:t>
              </a:r>
            </a:p>
          </p:txBody>
        </p:sp>
      </p:grpSp>
      <p:sp>
        <p:nvSpPr>
          <p:cNvPr id="15" name="Rectangle 2">
            <a:extLst>
              <a:ext uri="{FF2B5EF4-FFF2-40B4-BE49-F238E27FC236}">
                <a16:creationId xmlns:a16="http://schemas.microsoft.com/office/drawing/2014/main" id="{2FB1255C-94D7-4EB2-8180-49C330D30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428" y="1761498"/>
            <a:ext cx="1708150" cy="32543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Initial Contact Form completed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6B5F065C-9B2B-45D6-951B-193A6232E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078" y="2172109"/>
            <a:ext cx="1708150" cy="458053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Opens record in DDD IMS/enters data/notifies WL Coord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0EEE3A3F-92A5-4CAF-9CC1-DDB66EA59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378" y="2754150"/>
            <a:ext cx="1708150" cy="55086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Determines county of           residence for specific Waiver programs offered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19ABED5D-E177-4880-9781-58F98D629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078" y="3443096"/>
            <a:ext cx="1695450" cy="374924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dirty="0">
                <a:solidFill>
                  <a:srgbClr val="000000"/>
                </a:solidFill>
                <a:latin typeface="Calibri" panose="020F0502020204030204" pitchFamily="34" charset="0"/>
              </a:rPr>
              <a:t>Notifies SC Agency &amp; RCS of New Application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B959BE89-D1CD-406D-BCB8-97FF1D1A9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378" y="3932881"/>
            <a:ext cx="1695450" cy="61713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Letter with brochure is sent to caller verifying contact date &amp; outlining eligibility &amp; service initiation processes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92A9DB81-98A6-4A46-91DC-3599DEDCF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8302" y="4637558"/>
            <a:ext cx="1693862" cy="509610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000" dirty="0">
                <a:solidFill>
                  <a:srgbClr val="000000"/>
                </a:solidFill>
                <a:latin typeface="Calibri" panose="020F0502020204030204" pitchFamily="34" charset="0"/>
              </a:rPr>
              <a:t>SC Intake Coordinator uploads 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Eligibility documents to DDD IMS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8">
            <a:extLst>
              <a:ext uri="{FF2B5EF4-FFF2-40B4-BE49-F238E27FC236}">
                <a16:creationId xmlns:a16="http://schemas.microsoft.com/office/drawing/2014/main" id="{C33AE433-1271-40F8-AEF1-4C334C976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378" y="5242144"/>
            <a:ext cx="1693862" cy="509067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Notifies WL Coordinator via DDD IMS if documentation is insufficient or complete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990EC980-1932-416B-B03A-56739747B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078" y="5888258"/>
            <a:ext cx="1695450" cy="51922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 dirty="0">
                <a:solidFill>
                  <a:srgbClr val="000000"/>
                </a:solidFill>
                <a:latin typeface="Calibri" panose="020F0502020204030204" pitchFamily="34" charset="0"/>
              </a:rPr>
              <a:t>WL Coordinator communicates 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to </a:t>
            </a:r>
            <a:r>
              <a:rPr lang="en-US" altLang="en-US" sz="900" dirty="0">
                <a:solidFill>
                  <a:srgbClr val="000000"/>
                </a:solidFill>
                <a:latin typeface="Calibri" panose="020F0502020204030204" pitchFamily="34" charset="0"/>
              </a:rPr>
              <a:t>SC Intake Coordinator 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if additional info is needed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5D044D7-06B9-4BC3-A8E6-AF4DDBFD8A27}"/>
              </a:ext>
            </a:extLst>
          </p:cNvPr>
          <p:cNvCxnSpPr>
            <a:cxnSpLocks/>
          </p:cNvCxnSpPr>
          <p:nvPr/>
        </p:nvCxnSpPr>
        <p:spPr>
          <a:xfrm flipV="1">
            <a:off x="2104869" y="3298197"/>
            <a:ext cx="0" cy="1308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7B5B07F-99A8-40AD-8F40-49CAC669C59E}"/>
              </a:ext>
            </a:extLst>
          </p:cNvPr>
          <p:cNvCxnSpPr>
            <a:cxnSpLocks/>
          </p:cNvCxnSpPr>
          <p:nvPr/>
        </p:nvCxnSpPr>
        <p:spPr>
          <a:xfrm flipV="1">
            <a:off x="2112622" y="2086936"/>
            <a:ext cx="0" cy="949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F5EDB57-C93E-40A5-98A3-1850965D2CFC}"/>
              </a:ext>
            </a:extLst>
          </p:cNvPr>
          <p:cNvCxnSpPr>
            <a:cxnSpLocks/>
          </p:cNvCxnSpPr>
          <p:nvPr/>
        </p:nvCxnSpPr>
        <p:spPr>
          <a:xfrm flipV="1">
            <a:off x="2112622" y="3818020"/>
            <a:ext cx="0" cy="949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818CCC9-A1B3-4569-B96A-80DA6472441E}"/>
              </a:ext>
            </a:extLst>
          </p:cNvPr>
          <p:cNvCxnSpPr>
            <a:cxnSpLocks/>
          </p:cNvCxnSpPr>
          <p:nvPr/>
        </p:nvCxnSpPr>
        <p:spPr>
          <a:xfrm flipV="1">
            <a:off x="2123802" y="2651406"/>
            <a:ext cx="0" cy="949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6E403DE-FFB8-480E-9C17-8051FE2E49DD}"/>
              </a:ext>
            </a:extLst>
          </p:cNvPr>
          <p:cNvCxnSpPr>
            <a:cxnSpLocks/>
            <a:stCxn id="24" idx="0"/>
          </p:cNvCxnSpPr>
          <p:nvPr/>
        </p:nvCxnSpPr>
        <p:spPr>
          <a:xfrm flipH="1" flipV="1">
            <a:off x="2106257" y="5761646"/>
            <a:ext cx="68546" cy="1266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172ED88-7CB2-42E8-BC66-93848C400C37}"/>
              </a:ext>
            </a:extLst>
          </p:cNvPr>
          <p:cNvCxnSpPr>
            <a:cxnSpLocks/>
            <a:endCxn id="20" idx="2"/>
          </p:cNvCxnSpPr>
          <p:nvPr/>
        </p:nvCxnSpPr>
        <p:spPr>
          <a:xfrm flipV="1">
            <a:off x="2104869" y="5147168"/>
            <a:ext cx="40364" cy="95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C0BA661-B288-409B-8075-74878596E530}"/>
              </a:ext>
            </a:extLst>
          </p:cNvPr>
          <p:cNvCxnSpPr>
            <a:cxnSpLocks/>
          </p:cNvCxnSpPr>
          <p:nvPr/>
        </p:nvCxnSpPr>
        <p:spPr>
          <a:xfrm flipV="1">
            <a:off x="2104869" y="4550013"/>
            <a:ext cx="0" cy="949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1B6505B-CF60-4C71-B0BA-813E3814F4EF}"/>
              </a:ext>
            </a:extLst>
          </p:cNvPr>
          <p:cNvCxnSpPr>
            <a:cxnSpLocks/>
          </p:cNvCxnSpPr>
          <p:nvPr/>
        </p:nvCxnSpPr>
        <p:spPr>
          <a:xfrm>
            <a:off x="2060129" y="979402"/>
            <a:ext cx="0" cy="7820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4" name="Rectangle 13">
            <a:extLst>
              <a:ext uri="{FF2B5EF4-FFF2-40B4-BE49-F238E27FC236}">
                <a16:creationId xmlns:a16="http://schemas.microsoft.com/office/drawing/2014/main" id="{E7B650AE-B3D9-4141-A6B5-932CC1619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045" y="1712286"/>
            <a:ext cx="1695450" cy="32543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If ineligible, send denial letter and upload copy of letter to DDD IMS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Rectangle 16">
            <a:extLst>
              <a:ext uri="{FF2B5EF4-FFF2-40B4-BE49-F238E27FC236}">
                <a16:creationId xmlns:a16="http://schemas.microsoft.com/office/drawing/2014/main" id="{C332C8A0-F41E-4178-B3C4-AD7D04AC1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476" y="2173816"/>
            <a:ext cx="1695450" cy="355639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Refer to RCS Support Coordinator via DDD IMS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17">
            <a:extLst>
              <a:ext uri="{FF2B5EF4-FFF2-40B4-BE49-F238E27FC236}">
                <a16:creationId xmlns:a16="http://schemas.microsoft.com/office/drawing/2014/main" id="{FB5DB92D-F242-4A31-9F9B-ED2FF8D5D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0679" y="2678563"/>
            <a:ext cx="1695450" cy="32808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Sends approval letter; uploads letter to DD IMS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350906A-32ED-481B-942C-67B5C5A88F56}"/>
              </a:ext>
            </a:extLst>
          </p:cNvPr>
          <p:cNvCxnSpPr>
            <a:stCxn id="74" idx="2"/>
          </p:cNvCxnSpPr>
          <p:nvPr/>
        </p:nvCxnSpPr>
        <p:spPr>
          <a:xfrm flipH="1">
            <a:off x="4495463" y="2037724"/>
            <a:ext cx="6307" cy="1341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8A329C8-57BE-48D1-B8B8-09D5FBF5C879}"/>
              </a:ext>
            </a:extLst>
          </p:cNvPr>
          <p:cNvCxnSpPr>
            <a:cxnSpLocks/>
            <a:stCxn id="77" idx="2"/>
            <a:endCxn id="78" idx="0"/>
          </p:cNvCxnSpPr>
          <p:nvPr/>
        </p:nvCxnSpPr>
        <p:spPr>
          <a:xfrm>
            <a:off x="4504201" y="2529455"/>
            <a:ext cx="24203" cy="1491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7D3D292-9364-47B8-963B-33E62829A66B}"/>
              </a:ext>
            </a:extLst>
          </p:cNvPr>
          <p:cNvCxnSpPr>
            <a:cxnSpLocks/>
            <a:stCxn id="78" idx="2"/>
            <a:endCxn id="88" idx="0"/>
          </p:cNvCxnSpPr>
          <p:nvPr/>
        </p:nvCxnSpPr>
        <p:spPr>
          <a:xfrm flipH="1">
            <a:off x="4517763" y="3006651"/>
            <a:ext cx="10641" cy="153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D65C8651-B944-4B21-B52C-2D0D6C77E1C1}"/>
              </a:ext>
            </a:extLst>
          </p:cNvPr>
          <p:cNvCxnSpPr>
            <a:cxnSpLocks/>
            <a:stCxn id="88" idx="2"/>
            <a:endCxn id="90" idx="0"/>
          </p:cNvCxnSpPr>
          <p:nvPr/>
        </p:nvCxnSpPr>
        <p:spPr>
          <a:xfrm flipH="1">
            <a:off x="4510644" y="3550576"/>
            <a:ext cx="7119" cy="1634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ectangle 18">
            <a:extLst>
              <a:ext uri="{FF2B5EF4-FFF2-40B4-BE49-F238E27FC236}">
                <a16:creationId xmlns:a16="http://schemas.microsoft.com/office/drawing/2014/main" id="{FB116392-26D4-4C9D-ABC6-50FF883D8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038" y="3160051"/>
            <a:ext cx="1695450" cy="39052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If eligible, assign to 1915(c) or 1915(</a:t>
            </a:r>
            <a:r>
              <a:rPr kumimoji="0" lang="en-US" altLang="en-US" sz="9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</a:t>
            </a: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) Waiting List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0" name="Rectangle 19">
            <a:extLst>
              <a:ext uri="{FF2B5EF4-FFF2-40B4-BE49-F238E27FC236}">
                <a16:creationId xmlns:a16="http://schemas.microsoft.com/office/drawing/2014/main" id="{63FDB68A-4AD4-4267-A20D-59E9E53D6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919" y="3714046"/>
            <a:ext cx="1695450" cy="33427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Verifies Medicaid/uploads MSIQ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1D8F742-ACEE-40EA-B3C4-976E88FB246B}"/>
              </a:ext>
            </a:extLst>
          </p:cNvPr>
          <p:cNvCxnSpPr>
            <a:cxnSpLocks/>
          </p:cNvCxnSpPr>
          <p:nvPr/>
        </p:nvCxnSpPr>
        <p:spPr>
          <a:xfrm flipH="1">
            <a:off x="4517763" y="4065122"/>
            <a:ext cx="10641" cy="1763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Rectangle 20">
            <a:extLst>
              <a:ext uri="{FF2B5EF4-FFF2-40B4-BE49-F238E27FC236}">
                <a16:creationId xmlns:a16="http://schemas.microsoft.com/office/drawing/2014/main" id="{DB607E9B-4D55-44D5-BF91-E001997CA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919" y="4243552"/>
            <a:ext cx="1695450" cy="357617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Contacts applicant regarding missing information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E498DB6-3EC4-4FAF-B257-6DAB24583FBA}"/>
              </a:ext>
            </a:extLst>
          </p:cNvPr>
          <p:cNvCxnSpPr>
            <a:cxnSpLocks/>
            <a:stCxn id="92" idx="2"/>
            <a:endCxn id="94" idx="0"/>
          </p:cNvCxnSpPr>
          <p:nvPr/>
        </p:nvCxnSpPr>
        <p:spPr>
          <a:xfrm flipH="1">
            <a:off x="4501770" y="4601169"/>
            <a:ext cx="8874" cy="29298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Rectangle 21">
            <a:extLst>
              <a:ext uri="{FF2B5EF4-FFF2-40B4-BE49-F238E27FC236}">
                <a16:creationId xmlns:a16="http://schemas.microsoft.com/office/drawing/2014/main" id="{3595B727-6FDE-425F-9F2E-7FE431A51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045" y="4894151"/>
            <a:ext cx="1695450" cy="390525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 dirty="0">
                <a:solidFill>
                  <a:srgbClr val="000000"/>
                </a:solidFill>
                <a:latin typeface="Calibri" panose="020F0502020204030204" pitchFamily="34" charset="0"/>
              </a:rPr>
              <a:t>Substantiates eligibility via       DDD IMS</a:t>
            </a:r>
            <a:endParaRPr lang="en-US" altLang="en-US" sz="1600" dirty="0">
              <a:latin typeface="Arial" panose="020B0604020202020204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30A31C4E-0105-4484-9934-E03F39437827}"/>
              </a:ext>
            </a:extLst>
          </p:cNvPr>
          <p:cNvGrpSpPr/>
          <p:nvPr/>
        </p:nvGrpSpPr>
        <p:grpSpPr>
          <a:xfrm>
            <a:off x="3578719" y="5676327"/>
            <a:ext cx="2083845" cy="423862"/>
            <a:chOff x="4266964" y="108"/>
            <a:chExt cx="1187826" cy="593913"/>
          </a:xfrm>
          <a:solidFill>
            <a:srgbClr val="FF0000"/>
          </a:solidFill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E07C949-0AFC-4419-975B-B9A0990495AE}"/>
                </a:ext>
              </a:extLst>
            </p:cNvPr>
            <p:cNvSpPr/>
            <p:nvPr/>
          </p:nvSpPr>
          <p:spPr>
            <a:xfrm>
              <a:off x="4266964" y="108"/>
              <a:ext cx="1187826" cy="593913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66CBD969-CE67-4093-88A5-078F83CE1D05}"/>
                </a:ext>
              </a:extLst>
            </p:cNvPr>
            <p:cNvSpPr txBox="1"/>
            <p:nvPr/>
          </p:nvSpPr>
          <p:spPr>
            <a:xfrm>
              <a:off x="4266964" y="108"/>
              <a:ext cx="1128761" cy="59391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Waiting List  Coordinator</a:t>
              </a:r>
            </a:p>
          </p:txBody>
        </p:sp>
      </p:grp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DB7C2BA9-E3ED-4E00-9BF2-C8DF08EE9260}"/>
              </a:ext>
            </a:extLst>
          </p:cNvPr>
          <p:cNvCxnSpPr>
            <a:cxnSpLocks/>
          </p:cNvCxnSpPr>
          <p:nvPr/>
        </p:nvCxnSpPr>
        <p:spPr>
          <a:xfrm flipV="1">
            <a:off x="3035228" y="5879242"/>
            <a:ext cx="568891" cy="49163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7" name="Connector: Elbow 116">
            <a:extLst>
              <a:ext uri="{FF2B5EF4-FFF2-40B4-BE49-F238E27FC236}">
                <a16:creationId xmlns:a16="http://schemas.microsoft.com/office/drawing/2014/main" id="{7CCB2C97-68ED-4C9A-9274-7EABB8D1A80E}"/>
              </a:ext>
            </a:extLst>
          </p:cNvPr>
          <p:cNvCxnSpPr>
            <a:cxnSpLocks/>
          </p:cNvCxnSpPr>
          <p:nvPr/>
        </p:nvCxnSpPr>
        <p:spPr>
          <a:xfrm rot="10800000">
            <a:off x="5343188" y="1723193"/>
            <a:ext cx="428438" cy="201024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B445D1D7-3378-48A6-A9B3-20848DB76BD1}"/>
              </a:ext>
            </a:extLst>
          </p:cNvPr>
          <p:cNvGrpSpPr/>
          <p:nvPr/>
        </p:nvGrpSpPr>
        <p:grpSpPr>
          <a:xfrm>
            <a:off x="5758416" y="1715494"/>
            <a:ext cx="1937532" cy="415452"/>
            <a:chOff x="4246983" y="-35231"/>
            <a:chExt cx="1211380" cy="616714"/>
          </a:xfrm>
          <a:solidFill>
            <a:srgbClr val="00B0F0"/>
          </a:solidFill>
        </p:grpSpPr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9DB6101-BCDB-4607-8F1E-0AB43972323A}"/>
                </a:ext>
              </a:extLst>
            </p:cNvPr>
            <p:cNvSpPr/>
            <p:nvPr/>
          </p:nvSpPr>
          <p:spPr>
            <a:xfrm>
              <a:off x="4270537" y="-35231"/>
              <a:ext cx="1187826" cy="593913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380B47CC-1613-494D-9704-C148C32FAF44}"/>
                </a:ext>
              </a:extLst>
            </p:cNvPr>
            <p:cNvSpPr txBox="1"/>
            <p:nvPr/>
          </p:nvSpPr>
          <p:spPr>
            <a:xfrm>
              <a:off x="4246983" y="-12430"/>
              <a:ext cx="1128761" cy="59391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dirty="0"/>
                <a:t>Support Coordinator</a:t>
              </a:r>
              <a:endParaRPr lang="en-US" sz="1200" b="1" kern="1200" dirty="0"/>
            </a:p>
          </p:txBody>
        </p:sp>
      </p:grp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2D15D7C9-876F-460E-8C29-B04922596335}"/>
              </a:ext>
            </a:extLst>
          </p:cNvPr>
          <p:cNvCxnSpPr>
            <a:cxnSpLocks/>
          </p:cNvCxnSpPr>
          <p:nvPr/>
        </p:nvCxnSpPr>
        <p:spPr>
          <a:xfrm flipV="1">
            <a:off x="4487450" y="5316133"/>
            <a:ext cx="0" cy="3330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C6761BB0-9BBF-414D-9562-D5405E56A753}"/>
              </a:ext>
            </a:extLst>
          </p:cNvPr>
          <p:cNvCxnSpPr>
            <a:cxnSpLocks/>
            <a:stCxn id="120" idx="2"/>
          </p:cNvCxnSpPr>
          <p:nvPr/>
        </p:nvCxnSpPr>
        <p:spPr>
          <a:xfrm>
            <a:off x="6746019" y="2115586"/>
            <a:ext cx="7142" cy="1895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1" name="Rectangle 22">
            <a:extLst>
              <a:ext uri="{FF2B5EF4-FFF2-40B4-BE49-F238E27FC236}">
                <a16:creationId xmlns:a16="http://schemas.microsoft.com/office/drawing/2014/main" id="{E0EEE376-C3C5-40A0-8576-86F542359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9580" y="2282345"/>
            <a:ext cx="1441450" cy="346341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Meets applicant within 10 business days of referral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Rectangle 23">
            <a:extLst>
              <a:ext uri="{FF2B5EF4-FFF2-40B4-BE49-F238E27FC236}">
                <a16:creationId xmlns:a16="http://schemas.microsoft.com/office/drawing/2014/main" id="{93A22653-9795-4714-BCC5-A75BD64D2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9580" y="2703711"/>
            <a:ext cx="1441450" cy="360797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Identifies goals, outcomes and person’s needs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740E2C00-3FFE-46E5-B72A-20CBB7CA2F59}"/>
              </a:ext>
            </a:extLst>
          </p:cNvPr>
          <p:cNvCxnSpPr>
            <a:stCxn id="131" idx="2"/>
          </p:cNvCxnSpPr>
          <p:nvPr/>
        </p:nvCxnSpPr>
        <p:spPr>
          <a:xfrm>
            <a:off x="6760305" y="2628686"/>
            <a:ext cx="0" cy="921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Rectangle 24">
            <a:extLst>
              <a:ext uri="{FF2B5EF4-FFF2-40B4-BE49-F238E27FC236}">
                <a16:creationId xmlns:a16="http://schemas.microsoft.com/office/drawing/2014/main" id="{9F460D34-5EE3-478D-9068-FDB9679E7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4216" y="3165835"/>
            <a:ext cx="1441450" cy="360797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Identifies goals, outcomes and person’s needs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4BF70E50-B821-40F4-A9A5-E696FA9B4E01}"/>
              </a:ext>
            </a:extLst>
          </p:cNvPr>
          <p:cNvCxnSpPr>
            <a:cxnSpLocks/>
            <a:stCxn id="132" idx="2"/>
          </p:cNvCxnSpPr>
          <p:nvPr/>
        </p:nvCxnSpPr>
        <p:spPr>
          <a:xfrm>
            <a:off x="6760305" y="3064508"/>
            <a:ext cx="0" cy="1007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8C1F457F-1C42-4511-85CE-08867FB90810}"/>
              </a:ext>
            </a:extLst>
          </p:cNvPr>
          <p:cNvCxnSpPr>
            <a:cxnSpLocks/>
          </p:cNvCxnSpPr>
          <p:nvPr/>
        </p:nvCxnSpPr>
        <p:spPr>
          <a:xfrm>
            <a:off x="6760305" y="3522819"/>
            <a:ext cx="0" cy="1027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Rectangle 25">
            <a:extLst>
              <a:ext uri="{FF2B5EF4-FFF2-40B4-BE49-F238E27FC236}">
                <a16:creationId xmlns:a16="http://schemas.microsoft.com/office/drawing/2014/main" id="{F017D75D-AA35-4C5A-B2BB-8C2FC8255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867" y="3625596"/>
            <a:ext cx="1427163" cy="61713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Reviews providers          available to provide each     service; obtains signed   releases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1" name="Rectangle 26">
            <a:extLst>
              <a:ext uri="{FF2B5EF4-FFF2-40B4-BE49-F238E27FC236}">
                <a16:creationId xmlns:a16="http://schemas.microsoft.com/office/drawing/2014/main" id="{00486505-C442-421B-B52B-16477E44D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867" y="4329375"/>
            <a:ext cx="1441450" cy="61713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Develops referrals for CW   services/sends to         providers/obtains        response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73F0C297-95DE-4253-A1F4-1CCE77AF197F}"/>
              </a:ext>
            </a:extLst>
          </p:cNvPr>
          <p:cNvCxnSpPr>
            <a:cxnSpLocks/>
          </p:cNvCxnSpPr>
          <p:nvPr/>
        </p:nvCxnSpPr>
        <p:spPr>
          <a:xfrm>
            <a:off x="6762843" y="4241447"/>
            <a:ext cx="0" cy="7122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5" name="Rectangle 27">
            <a:extLst>
              <a:ext uri="{FF2B5EF4-FFF2-40B4-BE49-F238E27FC236}">
                <a16:creationId xmlns:a16="http://schemas.microsoft.com/office/drawing/2014/main" id="{C667D251-F663-4597-AF28-FDA42D137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867" y="5038228"/>
            <a:ext cx="1441450" cy="325439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Coordinates Choice     process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9FDD94E0-0A34-4020-B998-9A9C5D2DDFE0}"/>
              </a:ext>
            </a:extLst>
          </p:cNvPr>
          <p:cNvCxnSpPr>
            <a:cxnSpLocks/>
          </p:cNvCxnSpPr>
          <p:nvPr/>
        </p:nvCxnSpPr>
        <p:spPr>
          <a:xfrm>
            <a:off x="6746018" y="4951893"/>
            <a:ext cx="0" cy="1026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2" name="Rectangle 30">
            <a:extLst>
              <a:ext uri="{FF2B5EF4-FFF2-40B4-BE49-F238E27FC236}">
                <a16:creationId xmlns:a16="http://schemas.microsoft.com/office/drawing/2014/main" id="{C9BC981E-3C7B-4FB2-8E2E-D9D64CE9E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6723" y="5761403"/>
            <a:ext cx="1441450" cy="253709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Develops an initial PCP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3" name="Rectangle 31">
            <a:extLst>
              <a:ext uri="{FF2B5EF4-FFF2-40B4-BE49-F238E27FC236}">
                <a16:creationId xmlns:a16="http://schemas.microsoft.com/office/drawing/2014/main" id="{0EBFDAC3-4253-4DC1-9E7E-59F79D039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6723" y="6162170"/>
            <a:ext cx="1441450" cy="359210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Notifies Waiver Coordinator of Plan of Care in DDD IMS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7521BF8C-ADA7-491B-A24F-F5932045983D}"/>
              </a:ext>
            </a:extLst>
          </p:cNvPr>
          <p:cNvCxnSpPr>
            <a:cxnSpLocks/>
          </p:cNvCxnSpPr>
          <p:nvPr/>
        </p:nvCxnSpPr>
        <p:spPr>
          <a:xfrm>
            <a:off x="6742328" y="6015112"/>
            <a:ext cx="0" cy="1593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Connector: Elbow 176">
            <a:extLst>
              <a:ext uri="{FF2B5EF4-FFF2-40B4-BE49-F238E27FC236}">
                <a16:creationId xmlns:a16="http://schemas.microsoft.com/office/drawing/2014/main" id="{94E3871D-C0BE-4789-B800-5D747BF2F266}"/>
              </a:ext>
            </a:extLst>
          </p:cNvPr>
          <p:cNvCxnSpPr>
            <a:cxnSpLocks/>
          </p:cNvCxnSpPr>
          <p:nvPr/>
        </p:nvCxnSpPr>
        <p:spPr>
          <a:xfrm flipV="1">
            <a:off x="7498619" y="6100189"/>
            <a:ext cx="373713" cy="270689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52DA36E1-9D1F-437D-AC44-08C44F016AF4}"/>
              </a:ext>
            </a:extLst>
          </p:cNvPr>
          <p:cNvGrpSpPr/>
          <p:nvPr/>
        </p:nvGrpSpPr>
        <p:grpSpPr>
          <a:xfrm>
            <a:off x="7831204" y="5821975"/>
            <a:ext cx="1824393" cy="415452"/>
            <a:chOff x="4246983" y="-35231"/>
            <a:chExt cx="1211380" cy="616714"/>
          </a:xfrm>
          <a:solidFill>
            <a:srgbClr val="7030A0"/>
          </a:solidFill>
        </p:grpSpPr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0A6B3B08-86B0-41F3-9937-9DFD49A630BC}"/>
                </a:ext>
              </a:extLst>
            </p:cNvPr>
            <p:cNvSpPr/>
            <p:nvPr/>
          </p:nvSpPr>
          <p:spPr>
            <a:xfrm>
              <a:off x="4270537" y="-35231"/>
              <a:ext cx="1187826" cy="593913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B566F3C2-3BA5-4050-BD2E-C53D2EF558A4}"/>
                </a:ext>
              </a:extLst>
            </p:cNvPr>
            <p:cNvSpPr txBox="1"/>
            <p:nvPr/>
          </p:nvSpPr>
          <p:spPr>
            <a:xfrm>
              <a:off x="4246983" y="-12430"/>
              <a:ext cx="1128761" cy="59391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Waiver Coordinator</a:t>
              </a:r>
            </a:p>
          </p:txBody>
        </p:sp>
      </p:grp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0E602E78-D028-41AE-ABA5-4E8F44BD189F}"/>
              </a:ext>
            </a:extLst>
          </p:cNvPr>
          <p:cNvCxnSpPr>
            <a:cxnSpLocks/>
          </p:cNvCxnSpPr>
          <p:nvPr/>
        </p:nvCxnSpPr>
        <p:spPr>
          <a:xfrm flipV="1">
            <a:off x="8681186" y="5486214"/>
            <a:ext cx="0" cy="3259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3" name="Rectangle 32">
            <a:extLst>
              <a:ext uri="{FF2B5EF4-FFF2-40B4-BE49-F238E27FC236}">
                <a16:creationId xmlns:a16="http://schemas.microsoft.com/office/drawing/2014/main" id="{CD837C16-2F1D-448D-84E4-1987CDE25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6677" y="5153972"/>
            <a:ext cx="1695450" cy="325438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Ensures accuracy of initial PCP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A3E68123-0CCB-4C81-89C8-9064AFA26C95}"/>
              </a:ext>
            </a:extLst>
          </p:cNvPr>
          <p:cNvCxnSpPr>
            <a:cxnSpLocks/>
            <a:stCxn id="183" idx="0"/>
          </p:cNvCxnSpPr>
          <p:nvPr/>
        </p:nvCxnSpPr>
        <p:spPr>
          <a:xfrm flipV="1">
            <a:off x="8714402" y="4756558"/>
            <a:ext cx="0" cy="3974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6" name="Rectangle 33">
            <a:extLst>
              <a:ext uri="{FF2B5EF4-FFF2-40B4-BE49-F238E27FC236}">
                <a16:creationId xmlns:a16="http://schemas.microsoft.com/office/drawing/2014/main" id="{F718764C-A7F8-4463-990D-007485215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8265" y="4338696"/>
            <a:ext cx="1693862" cy="417862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Completes new RO Waiver Registration in DDD IMS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6A78D4A8-4AA2-4102-9623-31E29FC244E8}"/>
              </a:ext>
            </a:extLst>
          </p:cNvPr>
          <p:cNvCxnSpPr>
            <a:cxnSpLocks/>
            <a:endCxn id="186" idx="0"/>
          </p:cNvCxnSpPr>
          <p:nvPr/>
        </p:nvCxnSpPr>
        <p:spPr>
          <a:xfrm>
            <a:off x="8715196" y="4031976"/>
            <a:ext cx="0" cy="3067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2" name="Rectangle 34">
            <a:extLst>
              <a:ext uri="{FF2B5EF4-FFF2-40B4-BE49-F238E27FC236}">
                <a16:creationId xmlns:a16="http://schemas.microsoft.com/office/drawing/2014/main" id="{24C8D952-28D9-4D88-9109-BE4332DEF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8265" y="3614113"/>
            <a:ext cx="1693862" cy="428623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Notifies the Mental Health Specialist </a:t>
            </a:r>
            <a:r>
              <a:rPr lang="en-US" alt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II via DDD IMS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98" name="Connector: Elbow 197">
            <a:extLst>
              <a:ext uri="{FF2B5EF4-FFF2-40B4-BE49-F238E27FC236}">
                <a16:creationId xmlns:a16="http://schemas.microsoft.com/office/drawing/2014/main" id="{745AD0A7-F6F1-4AAE-836B-C6DA96A728AD}"/>
              </a:ext>
            </a:extLst>
          </p:cNvPr>
          <p:cNvCxnSpPr>
            <a:cxnSpLocks/>
          </p:cNvCxnSpPr>
          <p:nvPr/>
        </p:nvCxnSpPr>
        <p:spPr>
          <a:xfrm flipV="1">
            <a:off x="9541613" y="3080980"/>
            <a:ext cx="743290" cy="674224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FD662935-C4A6-4835-8818-03A5E2404B4B}"/>
              </a:ext>
            </a:extLst>
          </p:cNvPr>
          <p:cNvGrpSpPr/>
          <p:nvPr/>
        </p:nvGrpSpPr>
        <p:grpSpPr>
          <a:xfrm>
            <a:off x="10284903" y="2765146"/>
            <a:ext cx="1892143" cy="437180"/>
            <a:chOff x="4261151" y="-68932"/>
            <a:chExt cx="1187826" cy="648968"/>
          </a:xfrm>
          <a:solidFill>
            <a:srgbClr val="FFC000"/>
          </a:solidFill>
        </p:grpSpPr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9D1095F2-7534-4694-BEBD-FEAC041C9FDC}"/>
                </a:ext>
              </a:extLst>
            </p:cNvPr>
            <p:cNvSpPr/>
            <p:nvPr/>
          </p:nvSpPr>
          <p:spPr>
            <a:xfrm>
              <a:off x="4261151" y="-68932"/>
              <a:ext cx="1187826" cy="593913"/>
            </a:xfrm>
            <a:prstGeom prst="rect">
              <a:avLst/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6D5FB9AD-EAE0-4A7C-B66A-588260224C0F}"/>
                </a:ext>
              </a:extLst>
            </p:cNvPr>
            <p:cNvSpPr txBox="1"/>
            <p:nvPr/>
          </p:nvSpPr>
          <p:spPr>
            <a:xfrm>
              <a:off x="4300069" y="-13877"/>
              <a:ext cx="1128761" cy="59391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dirty="0"/>
                <a:t>Mental Health Specialist II</a:t>
              </a:r>
              <a:endParaRPr lang="en-US" sz="1200" b="1" kern="1200" dirty="0"/>
            </a:p>
          </p:txBody>
        </p:sp>
      </p:grp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id="{39E20555-3389-49BB-B766-9015A9166D27}"/>
              </a:ext>
            </a:extLst>
          </p:cNvPr>
          <p:cNvCxnSpPr>
            <a:cxnSpLocks/>
            <a:stCxn id="206" idx="2"/>
          </p:cNvCxnSpPr>
          <p:nvPr/>
        </p:nvCxnSpPr>
        <p:spPr>
          <a:xfrm>
            <a:off x="11230975" y="3165238"/>
            <a:ext cx="0" cy="4232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1" name="Rectangle 35">
            <a:extLst>
              <a:ext uri="{FF2B5EF4-FFF2-40B4-BE49-F238E27FC236}">
                <a16:creationId xmlns:a16="http://schemas.microsoft.com/office/drawing/2014/main" id="{15F2330B-D1F7-4D6B-9A61-5294EBEEC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88818" y="3574207"/>
            <a:ext cx="1484312" cy="565150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Forwards RO Waiver       Registration &amp; MSIQ for        Medicaid approval</a:t>
            </a:r>
            <a:endParaRPr kumimoji="0" lang="en-US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13" name="Straight Arrow Connector 212">
            <a:extLst>
              <a:ext uri="{FF2B5EF4-FFF2-40B4-BE49-F238E27FC236}">
                <a16:creationId xmlns:a16="http://schemas.microsoft.com/office/drawing/2014/main" id="{DEE1994A-4D07-4D78-B683-D180FB11E23C}"/>
              </a:ext>
            </a:extLst>
          </p:cNvPr>
          <p:cNvCxnSpPr>
            <a:cxnSpLocks/>
          </p:cNvCxnSpPr>
          <p:nvPr/>
        </p:nvCxnSpPr>
        <p:spPr>
          <a:xfrm flipH="1">
            <a:off x="2012934" y="979402"/>
            <a:ext cx="1952264" cy="166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B88E9E9-FCE1-4489-B845-7374E8836ACC}"/>
              </a:ext>
            </a:extLst>
          </p:cNvPr>
          <p:cNvCxnSpPr>
            <a:cxnSpLocks/>
          </p:cNvCxnSpPr>
          <p:nvPr/>
        </p:nvCxnSpPr>
        <p:spPr>
          <a:xfrm flipV="1">
            <a:off x="6760305" y="5363989"/>
            <a:ext cx="0" cy="3974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5137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Chart06_16x9.potx" id="{3C4BC011-9EDC-4DFB-8A68-37DEDDFE6C2B}" vid="{D35E8C47-702A-41D1-BDB4-1DA9434A1E6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BFABC820867440A4D3CC926CFD9046" ma:contentTypeVersion="10" ma:contentTypeDescription="Create a new document." ma:contentTypeScope="" ma:versionID="c416eec5008fc44a28145fb19cac1d32">
  <xsd:schema xmlns:xsd="http://www.w3.org/2001/XMLSchema" xmlns:xs="http://www.w3.org/2001/XMLSchema" xmlns:p="http://schemas.microsoft.com/office/2006/metadata/properties" xmlns:ns3="4274f450-e4ba-4c4e-adaa-0545bbb023a2" xmlns:ns4="23fde1a1-0300-46ae-9e89-87a9511bf1b1" targetNamespace="http://schemas.microsoft.com/office/2006/metadata/properties" ma:root="true" ma:fieldsID="cc89c8c175bc04ccb994b01ef6f5e521" ns3:_="" ns4:_="">
    <xsd:import namespace="4274f450-e4ba-4c4e-adaa-0545bbb023a2"/>
    <xsd:import namespace="23fde1a1-0300-46ae-9e89-87a9511bf1b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74f450-e4ba-4c4e-adaa-0545bbb023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fde1a1-0300-46ae-9e89-87a9511bf1b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CCCEA7-1327-49DD-AC35-4264F7CCB5D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274f450-e4ba-4c4e-adaa-0545bbb023a2"/>
    <ds:schemaRef ds:uri="http://purl.org/dc/elements/1.1/"/>
    <ds:schemaRef ds:uri="http://schemas.microsoft.com/office/2006/metadata/properties"/>
    <ds:schemaRef ds:uri="23fde1a1-0300-46ae-9e89-87a9511bf1b1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58B0C59-86B3-448F-8751-22FC14A7FF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74f450-e4ba-4c4e-adaa-0545bbb023a2"/>
    <ds:schemaRef ds:uri="23fde1a1-0300-46ae-9e89-87a9511bf1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5E9DEE-98E5-429E-826C-9A81B5FC5B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Organizational chart (gray, green, widescreen)</Template>
  <TotalTime>295</TotalTime>
  <Words>476</Words>
  <Application>Microsoft Office PowerPoint</Application>
  <PresentationFormat>Widescreen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Corbel</vt:lpstr>
      <vt:lpstr>Parallax</vt:lpstr>
      <vt:lpstr>Community Waiver Enrollment- Waiting List</vt:lpstr>
      <vt:lpstr>Community Waiver Enrollment- New Application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Chart SmartArt</dc:title>
  <dc:creator>Teresa Brazile</dc:creator>
  <cp:lastModifiedBy>LaPorte, James</cp:lastModifiedBy>
  <cp:revision>22</cp:revision>
  <dcterms:created xsi:type="dcterms:W3CDTF">2021-01-22T15:33:24Z</dcterms:created>
  <dcterms:modified xsi:type="dcterms:W3CDTF">2021-02-12T19:32:51Z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0x0101003EBFABC820867440A4D3CC926CFD9046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